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  <p:sldMasterId id="2147483886" r:id="rId7"/>
    <p:sldMasterId id="2147484009" r:id="rId8"/>
    <p:sldMasterId id="2147484166" r:id="rId9"/>
  </p:sldMasterIdLst>
  <p:notesMasterIdLst>
    <p:notesMasterId r:id="rId48"/>
  </p:notesMasterIdLst>
  <p:sldIdLst>
    <p:sldId id="256" r:id="rId10"/>
    <p:sldId id="549" r:id="rId11"/>
    <p:sldId id="550" r:id="rId12"/>
    <p:sldId id="567" r:id="rId13"/>
    <p:sldId id="568" r:id="rId14"/>
    <p:sldId id="570" r:id="rId15"/>
    <p:sldId id="599" r:id="rId16"/>
    <p:sldId id="575" r:id="rId17"/>
    <p:sldId id="551" r:id="rId18"/>
    <p:sldId id="552" r:id="rId19"/>
    <p:sldId id="553" r:id="rId20"/>
    <p:sldId id="554" r:id="rId21"/>
    <p:sldId id="572" r:id="rId22"/>
    <p:sldId id="573" r:id="rId23"/>
    <p:sldId id="557" r:id="rId24"/>
    <p:sldId id="546" r:id="rId25"/>
    <p:sldId id="578" r:id="rId26"/>
    <p:sldId id="577" r:id="rId27"/>
    <p:sldId id="561" r:id="rId28"/>
    <p:sldId id="581" r:id="rId29"/>
    <p:sldId id="582" r:id="rId30"/>
    <p:sldId id="564" r:id="rId31"/>
    <p:sldId id="584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4" r:id="rId40"/>
    <p:sldId id="598" r:id="rId41"/>
    <p:sldId id="595" r:id="rId42"/>
    <p:sldId id="596" r:id="rId43"/>
    <p:sldId id="597" r:id="rId44"/>
    <p:sldId id="592" r:id="rId45"/>
    <p:sldId id="593" r:id="rId46"/>
    <p:sldId id="600" r:id="rId4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1083D5-B1B4-49B2-8868-71B5C9368D63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F557A4-3377-4372-94BC-01E3F21FE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80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F507-88F8-F34C-8335-EAF4E9EB641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82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4238" algn="l"/>
                <a:tab pos="1325563" algn="l"/>
                <a:tab pos="1768475" algn="l"/>
                <a:tab pos="2211388" algn="l"/>
                <a:tab pos="2652713" algn="l"/>
                <a:tab pos="3095625" algn="l"/>
                <a:tab pos="3538538" algn="l"/>
                <a:tab pos="3981450" algn="l"/>
                <a:tab pos="4424363" algn="l"/>
                <a:tab pos="4864100" algn="l"/>
                <a:tab pos="5308600" algn="l"/>
                <a:tab pos="5749925" algn="l"/>
                <a:tab pos="6194425" algn="l"/>
                <a:tab pos="6635750" algn="l"/>
                <a:tab pos="7077075" algn="l"/>
                <a:tab pos="7521575" algn="l"/>
                <a:tab pos="7962900" algn="l"/>
                <a:tab pos="8405813" algn="l"/>
                <a:tab pos="88487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2D8F15-1342-4E06-8517-907A22A3195B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23666" y="753115"/>
            <a:ext cx="4906285" cy="36811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87" tIns="45094" rIns="90187" bIns="45094" anchor="ctr"/>
          <a:lstStyle>
            <a:lvl1pPr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8195" y="4713430"/>
            <a:ext cx="5383066" cy="4410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L’obiettivo è ripreso dall’ art. 3 del DPCM 3 dicembre 2013 nuove regole tecniche sulla conservazione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8766-5C7B-42CF-909A-8EC4208DE5B2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04D7-8499-4763-9689-C70A431DD4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42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7A07-9E81-4743-B6C7-E6FC57C13BCA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3DC4-9026-4A68-8485-E8D21AF858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9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60BC-E49F-461D-AF80-8464B481E9E1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9A3E-6F34-453D-A03C-EAC81A78AE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86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C120-755B-4261-B7EE-11E34CBF8E01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1D04-5F00-464C-9674-6A54033391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13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35A9-2F42-4DEE-97F9-AA4A636301E7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88EE-49DF-430C-8CC5-CB023EC378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60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3544-386A-418F-8F9C-F5DD22229D4A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9B1A-78B6-4BCD-B7F8-710973FEFF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30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53C7-A1B6-4DAB-9828-B80F029DB916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FC5D-D3CE-4A48-AE53-7B1D3AC705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0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86EE-5436-45CF-A58C-1588475C2964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3FD9-8489-40E3-A5EF-D44DB84445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8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BC2E-39C3-4D8A-8E0F-22B8A1C2F33B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3EDE-C975-4835-A2F5-3BBA094291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9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3FFC-853D-423E-9062-27F8AAC3F47A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384A-FB9A-48E5-913A-EE43C9049B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42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7DF4B-F750-46AC-96E5-11BD2CDF9EDD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526A-B784-486D-B0E2-20E8ED3301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7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A875-04FC-45AF-9254-102DF59E608F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309D-70E2-4E67-A2DC-2EC43DF942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90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D129-D959-4A6F-A0EB-FC1CDD2E7B2A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8EB9-90D2-4FA8-8CCC-E05658BB09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7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73B2-1522-466A-8D8A-D1D0FE08E6ED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3BE0-CF41-47ED-B231-0766A3D705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561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4FD2-6FB2-4B44-8195-FF1B61EDF3A5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24E-2571-4E50-8C31-34AC29E5F9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78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13E-1851-482B-B849-D7FAA1CC8CDC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8731-8BBB-466A-BEB2-CD5F7133A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02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4FF5-263E-4F91-B644-CB52F92B56B8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B1ED-D4E2-4B70-BF04-E9449546B3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22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171E-60DC-4A0C-ADC0-C4C7EDE7CD4F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0D7C-E1E0-4C8C-93F8-304430D726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46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1C4B-9ED4-4103-9088-25ED532EB22D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FFAD-917B-4C58-914B-A094DEDBB6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91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E53A-5140-4377-9F60-D2C1BDC668B8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053F-7824-4952-B894-A515E33B8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45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D7A6-3073-4EDB-808C-8B86AEB27250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E5E7-A3A2-4E3C-A0D1-5706637C63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742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FE76-668E-40B2-B951-A57230D6E43F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B47A-A4A0-409F-9E52-541DA7A394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43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3530-0BA8-4645-B2AD-B9878A9D54C4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B466E-6900-410D-8C2B-A41175376D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81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CCA0-E9A0-4A5D-ABAD-28A376FA7340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7EBC-3A70-44FB-91B0-8D2B7D018A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026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AF65-BF8D-4A51-9B81-F7896E38AFC4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6874-2896-4BD0-9B16-F5A2197E98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627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4125-65E9-47DC-951E-CAC3C7A2AB14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B5C5-E341-42A0-A073-E076CC5918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376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0D08-FBAD-4F3C-8824-CC7A26005043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9A08-3917-412C-B3C9-F9CE14DA47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9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A34D7A35-89C1-47AF-88C6-6AB081E254F7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24F77277-08DE-478A-80EF-EFDA2E5488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02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2B6D794E-753F-41C9-A2A1-40EE989F2F85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5E3C5151-EB02-43EA-9C44-0C11E1C167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313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60909412-54BF-452B-BD3D-9193B1758B5F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C0F8ADCE-B26A-492D-A468-3E5F0DE2A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737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B51DF348-A6F4-443B-B95F-6A3720D46BEB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73F025A4-20E9-492F-B274-72FEAE2728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787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79DE6471-808B-49CF-BA73-DEA34C2644E8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7B0ABC26-BC3C-43B7-9E91-49AE29D038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406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9B47C94C-DE6D-4F3B-A313-92AA4AFAE6A6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3B3FE423-AB5D-4BC8-9FBF-FD7F7EA741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4DCE-F6F4-4D25-92A9-6CE739E12173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DF94-C6E4-47D2-8E45-3616C2A9F2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658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1BF9EEE9-C6F9-4774-813E-92B557178672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5D4054B6-F7D2-4169-BBB1-897FC6C1F6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645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CB02E865-ABF0-493B-86BA-E16F09C14CAE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4704190D-9C03-4071-A14B-3A556F6F8C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634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E9A11DE6-A038-4BDC-8D62-A66BA0BD2721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CBB02C52-2FBD-4F4B-A1CD-B37C9E6573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062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0EED722B-889A-45D4-B943-67A7741778C3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1DFF04D9-7ADB-4EA5-AAF9-0617139C9B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38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404816"/>
            <a:ext cx="2055812" cy="5718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3" y="404816"/>
            <a:ext cx="6018213" cy="5718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ClrTx/>
              <a:defRPr/>
            </a:lvl1pPr>
          </a:lstStyle>
          <a:p>
            <a:pPr>
              <a:defRPr/>
            </a:pPr>
            <a:fld id="{04738C11-61CD-4421-8DC1-3E904ABC2028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5767F651-BC6D-4488-BC94-8064C2001C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865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E899-AB8B-4A7E-AC60-1EBC9814C300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4FA9-8DA6-491A-8F5C-3747B8D474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51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C4CC-5047-46EC-BE2A-DE8FFB6893BF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36AD-2C3A-416C-BBBE-B16E8E59EC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89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8B047-8658-43A1-AD33-A3F33AAFF5A7}" type="datetimeFigureOut">
              <a:rPr lang="it-IT" smtClean="0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4762-60D8-4901-8B86-596378683F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52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1F03-7C25-4335-8AFA-0FC216D2FA8B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3E6A-D860-4B13-952F-BE318CE70D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827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9840-4D01-46CE-9967-58CB5281D7D2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0563-E3FF-4BA7-B8DB-B7F32E7003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15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19F9-586B-47DE-BDC4-6F2C4663B9C6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283A-D728-41BB-9605-670A57C3C9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474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234E-DECA-44AA-9BAA-09E4484BABE6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6596-B2F3-4D85-92DD-92A0120DEA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387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FEB0-A6F1-4AF1-A898-6F73C2D8C4C8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2919-2CCA-4E1E-A887-7817BD8875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334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3984-A724-4E1D-8999-9075CB882612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2FD2-F320-4256-9A16-8FBD98991E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189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8F7F-F5B1-487B-A2B7-A42D52A82891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7944-7755-47CB-B2B7-F7BE7E8AA8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751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2B95-A3C3-4576-AE91-715BF3EBDFDB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8341-FE18-4E0C-BA50-8B6A450610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87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E6A3-287B-4394-B870-5167C206BBC3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0F1A-F6D7-4BD2-B9D6-C7A2A16FCD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012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202A-B4B2-4560-BCC3-2BB0F2BE6B1A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101C-A902-4E2C-A737-1671E717F6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648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235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590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07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C49F-B7FC-4E81-961A-3A046E06EE02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5D3F-E9F0-4515-ADA1-6F2239E433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651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079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98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585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833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869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377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70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72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DB99-4FF0-4D0A-ABDE-FD01EA168A24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357A-60F8-474B-A4AE-332A815FB3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44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7A01-7704-462E-8E9D-B17D656D28E2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2807-411D-46B9-9C7E-411C93E4EB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1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2DC3-A6EC-4350-89B9-2AB82272F7F6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71EF-89CC-42DE-A1D8-CAE0BB4E86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42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110DFB-BC87-4D38-92E5-EACB7CE52865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4FA36-3D03-4D0E-A1B4-61DA6A71A3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1E261-41B3-4660-93A6-4863C465A611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21D6A3-75FF-4766-AD27-9523B326BB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7B32A-E923-435F-B5CE-116C2F03663F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629A8-1775-43D6-B46D-87DF079DBD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5352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68313" y="1241425"/>
            <a:ext cx="8712200" cy="5616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767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 smtClean="0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9180513" cy="1268413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767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 smtClean="0">
              <a:solidFill>
                <a:srgbClr val="FFFFFF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64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ctr" anchorCtr="0" compatLnSpc="1">
            <a:prstTxWarp prst="textNoShape">
              <a:avLst/>
            </a:prstTxWarp>
          </a:bodyPr>
          <a:lstStyle>
            <a:lvl1pPr defTabSz="447675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2313" algn="l"/>
                <a:tab pos="1446213" algn="l"/>
              </a:tabLst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FCDB42-116D-4408-80BE-DF3D17F6F83F}" type="datetime1">
              <a:rPr lang="it-IT" altLang="it-IT"/>
              <a:pPr>
                <a:defRPr/>
              </a:pPr>
              <a:t>11/05/2016</a:t>
            </a:fld>
            <a:endParaRPr lang="it-IT" altLang="it-IT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767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ctr" anchorCtr="0" compatLnSpc="1">
            <a:prstTxWarp prst="textNoShape">
              <a:avLst/>
            </a:prstTxWarp>
          </a:bodyPr>
          <a:lstStyle>
            <a:lvl1pPr algn="r" defTabSz="449124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675" algn="l"/>
                <a:tab pos="144735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A424271C-57F2-44E6-87F8-BDCEB85F61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20510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hdr="0" ftr="0" dt="0"/>
  <p:txStyles>
    <p:titleStyle>
      <a:lvl1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Tahoma" pitchFamily="34" charset="0"/>
        </a:defRPr>
      </a:lvl2pPr>
      <a:lvl3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Tahoma" pitchFamily="34" charset="0"/>
        </a:defRPr>
      </a:lvl3pPr>
      <a:lvl4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Tahoma" pitchFamily="34" charset="0"/>
        </a:defRPr>
      </a:lvl4pPr>
      <a:lvl5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Tahoma" pitchFamily="34" charset="0"/>
        </a:defRPr>
      </a:lvl5pPr>
      <a:lvl6pPr marL="2513818" indent="-228529" algn="l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Tahoma" pitchFamily="34" charset="0"/>
        </a:defRPr>
      </a:lvl6pPr>
      <a:lvl7pPr marL="2970876" indent="-228529" algn="l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Tahoma" pitchFamily="34" charset="0"/>
        </a:defRPr>
      </a:lvl7pPr>
      <a:lvl8pPr marL="3427934" indent="-228529" algn="l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Tahoma" pitchFamily="34" charset="0"/>
        </a:defRPr>
      </a:lvl8pPr>
      <a:lvl9pPr marL="3884991" indent="-228529" algn="l" defTabSz="44912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FFFFFF"/>
          </a:solidFill>
          <a:latin typeface="Tahoma" pitchFamily="34" charset="0"/>
        </a:defRPr>
      </a:lvl9pPr>
    </p:titleStyle>
    <p:bodyStyle>
      <a:lvl1pPr marL="341313" indent="-341313" algn="l" defTabSz="44767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767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1413" indent="-227013" algn="l" defTabSz="44767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8613" indent="-227013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5813" indent="-227013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3818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0876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7934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4991" indent="-228529" algn="l" defTabSz="449124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C8B047-8658-43A1-AD33-A3F33AAFF5A7}" type="datetimeFigureOut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334762-60D8-4901-8B86-596378683F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65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D72-32F9-47E5-B07A-BA15641A572B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5333-9E6D-4ED7-A649-8E35977E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29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buzzetti@regione.emilia-romagna.i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70062" y="3284984"/>
            <a:ext cx="83944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3" tIns="46785" rIns="89973" bIns="46785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sz="36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3600" b="1" dirty="0" smtClean="0">
                <a:solidFill>
                  <a:srgbClr val="FFFFFF"/>
                </a:solidFill>
              </a:rPr>
              <a:t>La conservazione della fattura elettronica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3600" b="1" dirty="0" smtClean="0">
                <a:solidFill>
                  <a:srgbClr val="FFFFFF"/>
                </a:solidFill>
              </a:rPr>
              <a:t>a cura del </a:t>
            </a:r>
            <a:r>
              <a:rPr lang="it-IT" altLang="it-IT" sz="3600" b="1" dirty="0" err="1" smtClean="0">
                <a:solidFill>
                  <a:srgbClr val="FFFFFF"/>
                </a:solidFill>
              </a:rPr>
              <a:t>ParER</a:t>
            </a:r>
            <a:endParaRPr lang="it-IT" altLang="it-IT" sz="36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b="1" dirty="0" smtClean="0">
              <a:solidFill>
                <a:srgbClr val="FFFFFF"/>
              </a:solidFill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70063" y="5980907"/>
            <a:ext cx="722612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3" tIns="46785" rIns="89973" bIns="46785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450"/>
              </a:spcBef>
              <a:buFont typeface="Times New Roman" pitchFamily="18" charset="0"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Bologna </a:t>
            </a:r>
            <a:r>
              <a:rPr lang="it-IT" altLang="it-IT" sz="1800" dirty="0" smtClean="0">
                <a:solidFill>
                  <a:srgbClr val="FFFFFF"/>
                </a:solidFill>
              </a:rPr>
              <a:t>10 maggio 2016</a:t>
            </a:r>
            <a:endParaRPr lang="it-IT" altLang="it-IT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4/9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COMPOSIZIONE UNITÀ DOCUMENTARIA </a:t>
            </a:r>
            <a:r>
              <a:rPr lang="it-IT" altLang="it-IT" sz="2400" b="1" u="sng" dirty="0" smtClean="0"/>
              <a:t>FATTURA ATTIVA</a:t>
            </a:r>
            <a:endParaRPr lang="it-IT" altLang="it-IT" sz="1600" b="1" u="sng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378904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</p:txBody>
      </p:sp>
      <p:pic>
        <p:nvPicPr>
          <p:cNvPr id="8" name="Immagine 7" descr="flusso messagg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2056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4572000" y="2276872"/>
            <a:ext cx="424847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Principale -&gt; FATTURA / NOTA DI CREDITO (</a:t>
            </a:r>
            <a:r>
              <a:rPr lang="it-IT" i="1" dirty="0"/>
              <a:t>file fattura o nota credito </a:t>
            </a:r>
            <a:r>
              <a:rPr lang="it-IT" i="1" dirty="0" smtClean="0"/>
              <a:t>firmato </a:t>
            </a:r>
            <a:r>
              <a:rPr lang="it-IT" i="1" dirty="0"/>
              <a:t>tracciato </a:t>
            </a:r>
            <a:r>
              <a:rPr lang="it-IT" i="1" dirty="0" err="1"/>
              <a:t>FatturaPA</a:t>
            </a:r>
            <a:r>
              <a:rPr lang="it-IT" dirty="0"/>
              <a:t>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Annesso-&gt; TRANSCODIFICA FATTURA</a:t>
            </a:r>
          </a:p>
          <a:p>
            <a:r>
              <a:rPr lang="it-IT" dirty="0"/>
              <a:t>     (</a:t>
            </a:r>
            <a:r>
              <a:rPr lang="it-IT" i="1" dirty="0"/>
              <a:t>file </a:t>
            </a:r>
            <a:r>
              <a:rPr lang="it-IT" i="1" dirty="0" smtClean="0"/>
              <a:t>fattura tracciato UBL/PEPPOL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Annesso -&gt; NOTIFICA DI MANCATA CONSEGNA, RICEVUTA DI CONSEGNA, NOTIFICA DI ESITO, NOTIFICA DI DECORRENZA TERMINI, ATTESTAZIONE IMPOSSIBILITA DI RECAPITO (</a:t>
            </a:r>
            <a:r>
              <a:rPr lang="it-IT" i="1" dirty="0"/>
              <a:t>file messaggio rilasciati dal </a:t>
            </a:r>
            <a:r>
              <a:rPr lang="it-IT" i="1" dirty="0" err="1"/>
              <a:t>SdI</a:t>
            </a:r>
            <a:r>
              <a:rPr lang="it-IT" i="1" dirty="0"/>
              <a:t> al mittente  in base al flusso di trasmissione della fattura/nota credito)</a:t>
            </a:r>
          </a:p>
          <a:p>
            <a:endParaRPr lang="it-IT" dirty="0"/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1403648" y="3789040"/>
            <a:ext cx="93610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1 11"/>
          <p:cNvCxnSpPr/>
          <p:nvPr/>
        </p:nvCxnSpPr>
        <p:spPr bwMode="auto">
          <a:xfrm>
            <a:off x="1547664" y="4869160"/>
            <a:ext cx="57606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/>
          <p:nvPr/>
        </p:nvCxnSpPr>
        <p:spPr bwMode="auto">
          <a:xfrm>
            <a:off x="1691680" y="4149080"/>
            <a:ext cx="72008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1 17"/>
          <p:cNvCxnSpPr/>
          <p:nvPr/>
        </p:nvCxnSpPr>
        <p:spPr bwMode="auto">
          <a:xfrm>
            <a:off x="1403648" y="5373216"/>
            <a:ext cx="93610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ttore 1 18"/>
          <p:cNvCxnSpPr/>
          <p:nvPr/>
        </p:nvCxnSpPr>
        <p:spPr bwMode="auto">
          <a:xfrm>
            <a:off x="1331640" y="6093296"/>
            <a:ext cx="1152128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ttore 1 22"/>
          <p:cNvCxnSpPr/>
          <p:nvPr/>
        </p:nvCxnSpPr>
        <p:spPr bwMode="auto">
          <a:xfrm>
            <a:off x="755576" y="2276872"/>
            <a:ext cx="72008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1 23"/>
          <p:cNvCxnSpPr/>
          <p:nvPr/>
        </p:nvCxnSpPr>
        <p:spPr bwMode="auto">
          <a:xfrm flipV="1">
            <a:off x="1475656" y="1844824"/>
            <a:ext cx="0" cy="43204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ttore 1 25"/>
          <p:cNvCxnSpPr/>
          <p:nvPr/>
        </p:nvCxnSpPr>
        <p:spPr bwMode="auto">
          <a:xfrm>
            <a:off x="755576" y="1844824"/>
            <a:ext cx="72008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ttore 1 26"/>
          <p:cNvCxnSpPr/>
          <p:nvPr/>
        </p:nvCxnSpPr>
        <p:spPr bwMode="auto">
          <a:xfrm flipV="1">
            <a:off x="755576" y="1844824"/>
            <a:ext cx="0" cy="4404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4470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5/9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COMPOSIZIONE UNITÀ DOCUMENTARIA </a:t>
            </a:r>
            <a:r>
              <a:rPr lang="it-IT" altLang="it-IT" sz="2400" b="1" u="sng" dirty="0" smtClean="0"/>
              <a:t>FATTURA PASSIVA</a:t>
            </a:r>
            <a:endParaRPr lang="it-IT" altLang="it-IT" sz="1600" b="1" u="sng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378904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</p:txBody>
      </p:sp>
      <p:pic>
        <p:nvPicPr>
          <p:cNvPr id="8" name="Immagine 7" descr="flusso messagg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2056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4572000" y="2276872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Principale -&gt; FATTURA / NOTA DI CREDITO (</a:t>
            </a:r>
            <a:r>
              <a:rPr lang="it-IT" i="1" dirty="0"/>
              <a:t>file fattura, nota credito o lotto di fatture </a:t>
            </a:r>
            <a:r>
              <a:rPr lang="it-IT" i="1" dirty="0" smtClean="0"/>
              <a:t>firmato </a:t>
            </a:r>
            <a:r>
              <a:rPr lang="it-IT" i="1" dirty="0"/>
              <a:t>tracciato </a:t>
            </a:r>
            <a:r>
              <a:rPr lang="it-IT" i="1" dirty="0" err="1"/>
              <a:t>FatturaPA</a:t>
            </a:r>
            <a:r>
              <a:rPr lang="it-IT" dirty="0"/>
              <a:t>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Annesso-&gt; TRANSCODIFICA FATTURA</a:t>
            </a:r>
          </a:p>
          <a:p>
            <a:r>
              <a:rPr lang="it-IT" dirty="0"/>
              <a:t>     (</a:t>
            </a:r>
            <a:r>
              <a:rPr lang="it-IT" i="1" dirty="0" smtClean="0"/>
              <a:t>file fattura </a:t>
            </a:r>
            <a:r>
              <a:rPr lang="it-IT" i="1" dirty="0"/>
              <a:t>tracciato </a:t>
            </a:r>
            <a:r>
              <a:rPr lang="it-IT" i="1" dirty="0" smtClean="0"/>
              <a:t>UBL/PEPPOL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Annesso -&gt;   FILE DEI METADATI, NOTIFICA DI ESITO COMMITTENTE, SCARTO ESITO COMMITTENTE, NOTIFICA DI DECORRENZA TERMINI(</a:t>
            </a:r>
            <a:r>
              <a:rPr lang="it-IT" i="1" dirty="0"/>
              <a:t>file messaggio rilasciati dal </a:t>
            </a:r>
            <a:r>
              <a:rPr lang="it-IT" i="1" dirty="0" err="1"/>
              <a:t>SdI</a:t>
            </a:r>
            <a:r>
              <a:rPr lang="it-IT" i="1" dirty="0"/>
              <a:t> al </a:t>
            </a:r>
            <a:r>
              <a:rPr lang="it-IT" i="1" dirty="0" smtClean="0"/>
              <a:t>destinatario </a:t>
            </a:r>
            <a:r>
              <a:rPr lang="it-IT" i="1" dirty="0"/>
              <a:t>in base al flusso di trasmissione della fattura/nota credito)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2843808" y="3573016"/>
            <a:ext cx="93610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1 11"/>
          <p:cNvCxnSpPr/>
          <p:nvPr/>
        </p:nvCxnSpPr>
        <p:spPr bwMode="auto">
          <a:xfrm>
            <a:off x="3059832" y="4869160"/>
            <a:ext cx="792088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/>
          <p:nvPr/>
        </p:nvCxnSpPr>
        <p:spPr bwMode="auto">
          <a:xfrm>
            <a:off x="2843808" y="4437112"/>
            <a:ext cx="86409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1 17"/>
          <p:cNvCxnSpPr/>
          <p:nvPr/>
        </p:nvCxnSpPr>
        <p:spPr bwMode="auto">
          <a:xfrm>
            <a:off x="2843808" y="5445224"/>
            <a:ext cx="93610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ttore 1 22"/>
          <p:cNvCxnSpPr/>
          <p:nvPr/>
        </p:nvCxnSpPr>
        <p:spPr bwMode="auto">
          <a:xfrm>
            <a:off x="3635896" y="2276872"/>
            <a:ext cx="72008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1 23"/>
          <p:cNvCxnSpPr/>
          <p:nvPr/>
        </p:nvCxnSpPr>
        <p:spPr bwMode="auto">
          <a:xfrm flipV="1">
            <a:off x="4355976" y="1844824"/>
            <a:ext cx="0" cy="43204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ttore 1 25"/>
          <p:cNvCxnSpPr/>
          <p:nvPr/>
        </p:nvCxnSpPr>
        <p:spPr bwMode="auto">
          <a:xfrm>
            <a:off x="3635896" y="1844824"/>
            <a:ext cx="72008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ttore 1 26"/>
          <p:cNvCxnSpPr/>
          <p:nvPr/>
        </p:nvCxnSpPr>
        <p:spPr bwMode="auto">
          <a:xfrm flipV="1">
            <a:off x="3635896" y="1844824"/>
            <a:ext cx="0" cy="4404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9018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</a:t>
            </a:r>
            <a:r>
              <a:rPr lang="it-IT" altLang="it-IT" sz="2800" dirty="0"/>
              <a:t>6</a:t>
            </a:r>
            <a:r>
              <a:rPr lang="it-IT" altLang="it-IT" sz="2800" dirty="0" smtClean="0"/>
              <a:t>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METADATI FATTURA</a:t>
            </a:r>
            <a:endParaRPr lang="it-IT" altLang="it-IT" sz="1600" b="1" u="sng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378904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84346"/>
              </p:ext>
            </p:extLst>
          </p:nvPr>
        </p:nvGraphicFramePr>
        <p:xfrm>
          <a:off x="1691680" y="2060848"/>
          <a:ext cx="602399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3992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L’unità documentaria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di tipologia FATTURA ATTIVA e FATTURA PASSIVA ha associato un set di metadati per consentirne l’</a:t>
                      </a:r>
                      <a:r>
                        <a:rPr lang="it-IT" b="1" u="sng" baseline="0" dirty="0" smtClean="0">
                          <a:solidFill>
                            <a:schemeClr val="tx1"/>
                          </a:solidFill>
                        </a:rPr>
                        <a:t>IDENTIFICAZIONE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, la </a:t>
                      </a:r>
                      <a:r>
                        <a:rPr lang="it-IT" b="1" u="sng" baseline="0" dirty="0" smtClean="0">
                          <a:solidFill>
                            <a:schemeClr val="tx1"/>
                          </a:solidFill>
                        </a:rPr>
                        <a:t>DESCRIZIONE</a:t>
                      </a:r>
                      <a:r>
                        <a:rPr lang="it-IT" b="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e la </a:t>
                      </a:r>
                      <a:r>
                        <a:rPr lang="it-IT" b="1" u="sng" baseline="0" dirty="0" smtClean="0">
                          <a:solidFill>
                            <a:schemeClr val="tx1"/>
                          </a:solidFill>
                        </a:rPr>
                        <a:t>RICERCA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it-IT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7" name="Freccia in giù 6"/>
          <p:cNvSpPr/>
          <p:nvPr/>
        </p:nvSpPr>
        <p:spPr>
          <a:xfrm>
            <a:off x="4394262" y="3068960"/>
            <a:ext cx="347092" cy="50901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3933056"/>
            <a:ext cx="73448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conservazione a norma dei documenti a rilevanza fiscale implica la presenza almeno dei seguenti metadati: </a:t>
            </a:r>
            <a:r>
              <a:rPr lang="it-IT" sz="2000" b="1" dirty="0"/>
              <a:t>cognome</a:t>
            </a:r>
            <a:r>
              <a:rPr lang="it-IT" sz="2000" dirty="0"/>
              <a:t>, </a:t>
            </a:r>
            <a:r>
              <a:rPr lang="it-IT" sz="2000" b="1" dirty="0"/>
              <a:t>nome</a:t>
            </a:r>
            <a:r>
              <a:rPr lang="it-IT" sz="2000" dirty="0"/>
              <a:t>, </a:t>
            </a:r>
            <a:r>
              <a:rPr lang="it-IT" sz="2000" b="1" dirty="0"/>
              <a:t>denominazione</a:t>
            </a:r>
            <a:r>
              <a:rPr lang="it-IT" sz="2000" dirty="0"/>
              <a:t>, </a:t>
            </a:r>
            <a:r>
              <a:rPr lang="it-IT" sz="2000" b="1" dirty="0"/>
              <a:t>codice fiscale</a:t>
            </a:r>
            <a:r>
              <a:rPr lang="it-IT" sz="2000" dirty="0"/>
              <a:t>, </a:t>
            </a:r>
            <a:r>
              <a:rPr lang="it-IT" sz="2000" b="1" dirty="0"/>
              <a:t>partita iva</a:t>
            </a:r>
            <a:r>
              <a:rPr lang="it-IT" sz="2000" dirty="0"/>
              <a:t>, </a:t>
            </a:r>
            <a:r>
              <a:rPr lang="it-IT" sz="2000" b="1" dirty="0"/>
              <a:t>data</a:t>
            </a:r>
            <a:r>
              <a:rPr lang="it-IT" sz="2000" dirty="0"/>
              <a:t>.</a:t>
            </a:r>
          </a:p>
          <a:p>
            <a:endParaRPr lang="it-IT" dirty="0"/>
          </a:p>
          <a:p>
            <a:pPr algn="ctr"/>
            <a:r>
              <a:rPr lang="it-IT" dirty="0"/>
              <a:t> </a:t>
            </a:r>
            <a:r>
              <a:rPr lang="it-IT" sz="2000" b="1" i="1" u="sng" dirty="0" smtClean="0"/>
              <a:t>Art. </a:t>
            </a:r>
            <a:r>
              <a:rPr lang="it-IT" sz="2000" b="1" i="1" u="sng" dirty="0"/>
              <a:t>3, c</a:t>
            </a:r>
            <a:r>
              <a:rPr lang="it-IT" sz="2000" b="1" i="1" u="sng" dirty="0" smtClean="0"/>
              <a:t>omma </a:t>
            </a:r>
            <a:r>
              <a:rPr lang="it-IT" sz="2000" b="1" i="1" u="sng" dirty="0"/>
              <a:t>1, lettera b del DMEF 17 GIUGNO 2014</a:t>
            </a:r>
          </a:p>
          <a:p>
            <a:pPr algn="ctr"/>
            <a:endParaRPr lang="it-IT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6311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7/9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METADATI </a:t>
            </a:r>
            <a:r>
              <a:rPr lang="it-IT" altLang="it-IT" sz="2400" b="1" u="sng" dirty="0" smtClean="0"/>
              <a:t>FATTURA ATTIVA</a:t>
            </a:r>
            <a:endParaRPr lang="it-IT" altLang="it-IT" sz="1600" b="1" u="sng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378904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17385"/>
              </p:ext>
            </p:extLst>
          </p:nvPr>
        </p:nvGraphicFramePr>
        <p:xfrm>
          <a:off x="1079612" y="2060848"/>
          <a:ext cx="464451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16"/>
              </a:tblGrid>
              <a:tr h="12961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</a:rPr>
                        <a:t>Numero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 = numero di emissione della fattura/nota</a:t>
                      </a:r>
                      <a:r>
                        <a:rPr lang="it-IT" sz="1600" b="0" baseline="0" dirty="0" smtClean="0">
                          <a:solidFill>
                            <a:srgbClr val="000000"/>
                          </a:solidFill>
                        </a:rPr>
                        <a:t> credito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</a:rPr>
                        <a:t>Anno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 = anno di emissione</a:t>
                      </a:r>
                    </a:p>
                    <a:p>
                      <a:r>
                        <a:rPr lang="it-IT" sz="1600" b="1" dirty="0" smtClean="0">
                          <a:solidFill>
                            <a:srgbClr val="000000"/>
                          </a:solidFill>
                        </a:rPr>
                        <a:t>Registro 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= registro/sezionale/bollato IVA</a:t>
                      </a:r>
                      <a:r>
                        <a:rPr lang="it-IT" sz="1600" b="0" baseline="0" dirty="0" smtClean="0">
                          <a:solidFill>
                            <a:srgbClr val="000000"/>
                          </a:solidFill>
                        </a:rPr>
                        <a:t> in cui è registrata la fattura</a:t>
                      </a:r>
                      <a:endParaRPr lang="it-IT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44523"/>
              </p:ext>
            </p:extLst>
          </p:nvPr>
        </p:nvGraphicFramePr>
        <p:xfrm>
          <a:off x="1115616" y="3789040"/>
          <a:ext cx="468052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2448272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00000"/>
                          </a:solidFill>
                        </a:rPr>
                        <a:t>Data = 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data di</a:t>
                      </a:r>
                      <a:r>
                        <a:rPr lang="it-IT" sz="1600" b="0" baseline="0" dirty="0" smtClean="0">
                          <a:solidFill>
                            <a:srgbClr val="000000"/>
                          </a:solidFill>
                        </a:rPr>
                        <a:t> emissione della fattura/nota credito</a:t>
                      </a:r>
                    </a:p>
                    <a:p>
                      <a:r>
                        <a:rPr lang="it-IT" sz="1600" b="1" dirty="0" smtClean="0">
                          <a:solidFill>
                            <a:srgbClr val="000000"/>
                          </a:solidFill>
                        </a:rPr>
                        <a:t>Oggetto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 = Fattura</a:t>
                      </a:r>
                      <a:r>
                        <a:rPr lang="it-IT" sz="1600" b="0" baseline="0" dirty="0" smtClean="0">
                          <a:solidFill>
                            <a:srgbClr val="000000"/>
                          </a:solidFill>
                        </a:rPr>
                        <a:t> n.[numero emissione] del [data emissione] – Destinatario [denominazione destinatario]</a:t>
                      </a:r>
                    </a:p>
                    <a:p>
                      <a:r>
                        <a:rPr lang="it-IT" sz="1600" dirty="0" smtClean="0">
                          <a:solidFill>
                            <a:srgbClr val="000000"/>
                          </a:solidFill>
                        </a:rPr>
                        <a:t>Denominazione destinatario 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it-IT" sz="1600" b="0" i="1" dirty="0" smtClean="0">
                          <a:solidFill>
                            <a:srgbClr val="000000"/>
                          </a:solidFill>
                        </a:rPr>
                        <a:t>Nome Cognome; Ragione</a:t>
                      </a:r>
                      <a:r>
                        <a:rPr lang="it-IT" sz="1600" b="0" i="1" baseline="0" dirty="0" smtClean="0">
                          <a:solidFill>
                            <a:srgbClr val="000000"/>
                          </a:solidFill>
                        </a:rPr>
                        <a:t> Sociale</a:t>
                      </a:r>
                      <a:r>
                        <a:rPr lang="it-IT" sz="1600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r>
                        <a:rPr lang="it-IT" sz="1600" dirty="0" smtClean="0">
                          <a:solidFill>
                            <a:srgbClr val="000000"/>
                          </a:solidFill>
                        </a:rPr>
                        <a:t>Identificativo</a:t>
                      </a:r>
                      <a:r>
                        <a:rPr lang="it-IT" sz="1600" baseline="0" dirty="0" smtClean="0">
                          <a:solidFill>
                            <a:srgbClr val="000000"/>
                          </a:solidFill>
                        </a:rPr>
                        <a:t> destinatario </a:t>
                      </a:r>
                      <a:r>
                        <a:rPr lang="it-IT" sz="1600" b="0" i="0" baseline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it-IT" sz="1600" b="0" i="1" baseline="0" dirty="0" smtClean="0">
                          <a:solidFill>
                            <a:srgbClr val="000000"/>
                          </a:solidFill>
                        </a:rPr>
                        <a:t>PIVA; CF</a:t>
                      </a:r>
                      <a:r>
                        <a:rPr lang="it-IT" sz="1600" b="0" i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rgbClr val="000000"/>
                          </a:solidFill>
                        </a:rPr>
                        <a:t>Importo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rgbClr val="000000"/>
                          </a:solidFill>
                        </a:rPr>
                        <a:t>Data di scadenza della fattura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46" name="CasellaDiTesto 35845"/>
          <p:cNvSpPr txBox="1"/>
          <p:nvPr/>
        </p:nvSpPr>
        <p:spPr>
          <a:xfrm>
            <a:off x="6372200" y="4725144"/>
            <a:ext cx="244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8000"/>
                </a:solidFill>
              </a:rPr>
              <a:t>   RICERCA </a:t>
            </a:r>
          </a:p>
          <a:p>
            <a:r>
              <a:rPr lang="it-IT" sz="2400" b="1" dirty="0" smtClean="0">
                <a:solidFill>
                  <a:srgbClr val="008000"/>
                </a:solidFill>
              </a:rPr>
              <a:t>   DESCRIZIONE</a:t>
            </a:r>
            <a:endParaRPr lang="it-IT" sz="2400" b="1" dirty="0">
              <a:solidFill>
                <a:srgbClr val="008000"/>
              </a:solidFill>
            </a:endParaRPr>
          </a:p>
        </p:txBody>
      </p:sp>
      <p:sp>
        <p:nvSpPr>
          <p:cNvPr id="58" name="Freccia a destra 57"/>
          <p:cNvSpPr/>
          <p:nvPr/>
        </p:nvSpPr>
        <p:spPr bwMode="auto">
          <a:xfrm>
            <a:off x="5508104" y="4869160"/>
            <a:ext cx="648072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Freccia a destra 58"/>
          <p:cNvSpPr/>
          <p:nvPr/>
        </p:nvSpPr>
        <p:spPr bwMode="auto">
          <a:xfrm>
            <a:off x="5436096" y="2564904"/>
            <a:ext cx="648072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65" name="CasellaDiTesto 35864"/>
          <p:cNvSpPr txBox="1"/>
          <p:nvPr/>
        </p:nvSpPr>
        <p:spPr>
          <a:xfrm>
            <a:off x="6156176" y="2204864"/>
            <a:ext cx="2867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     IDENTIFICAZIONE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     RICERCA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     DESCRIZIONE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25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8/9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METADATI </a:t>
            </a:r>
            <a:r>
              <a:rPr lang="it-IT" altLang="it-IT" sz="2400" b="1" u="sng" dirty="0" smtClean="0"/>
              <a:t>FATTURA PASSIVA</a:t>
            </a:r>
            <a:endParaRPr lang="it-IT" altLang="it-IT" sz="1600" b="1" u="sng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378904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100654"/>
              </p:ext>
            </p:extLst>
          </p:nvPr>
        </p:nvGraphicFramePr>
        <p:xfrm>
          <a:off x="899592" y="2060848"/>
          <a:ext cx="486054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40"/>
              </a:tblGrid>
              <a:tr h="12241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</a:rPr>
                        <a:t>Numero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 = numero di registrazione della fattura/nota</a:t>
                      </a:r>
                      <a:r>
                        <a:rPr lang="it-IT" sz="1600" b="0" baseline="0" dirty="0" smtClean="0">
                          <a:solidFill>
                            <a:srgbClr val="000000"/>
                          </a:solidFill>
                        </a:rPr>
                        <a:t> credito</a:t>
                      </a:r>
                      <a:endParaRPr lang="it-IT" sz="16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</a:rPr>
                        <a:t>Anno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 = anno di registrazione</a:t>
                      </a:r>
                    </a:p>
                    <a:p>
                      <a:r>
                        <a:rPr lang="it-IT" sz="1600" b="1" dirty="0" smtClean="0">
                          <a:solidFill>
                            <a:srgbClr val="000000"/>
                          </a:solidFill>
                        </a:rPr>
                        <a:t>Registro </a:t>
                      </a:r>
                      <a:r>
                        <a:rPr lang="it-IT" sz="1600" b="0" dirty="0" smtClean="0">
                          <a:solidFill>
                            <a:srgbClr val="000000"/>
                          </a:solidFill>
                        </a:rPr>
                        <a:t>= registro/sezionale/bollato IVA</a:t>
                      </a:r>
                      <a:r>
                        <a:rPr lang="it-IT" sz="1600" b="0" baseline="0" dirty="0" smtClean="0">
                          <a:solidFill>
                            <a:srgbClr val="000000"/>
                          </a:solidFill>
                        </a:rPr>
                        <a:t> (o RUF) in cui è registrata la fattura</a:t>
                      </a:r>
                      <a:endParaRPr lang="it-IT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59466"/>
              </p:ext>
            </p:extLst>
          </p:nvPr>
        </p:nvGraphicFramePr>
        <p:xfrm>
          <a:off x="899592" y="3501008"/>
          <a:ext cx="48965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283311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Data = 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data di registrazione </a:t>
                      </a:r>
                      <a:r>
                        <a:rPr lang="it-IT" sz="1400" b="0" baseline="0" dirty="0" smtClean="0">
                          <a:solidFill>
                            <a:srgbClr val="000000"/>
                          </a:solidFill>
                        </a:rPr>
                        <a:t>della fattura/nota credito</a:t>
                      </a:r>
                      <a:endParaRPr lang="it-IT" sz="14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it-IT" sz="1400" b="1" dirty="0" smtClean="0">
                          <a:solidFill>
                            <a:srgbClr val="000000"/>
                          </a:solidFill>
                        </a:rPr>
                        <a:t>Oggetto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 = Oggetto della fornitura</a:t>
                      </a:r>
                      <a:r>
                        <a:rPr lang="it-IT" sz="1400" b="0" baseline="0" dirty="0" smtClean="0">
                          <a:solidFill>
                            <a:srgbClr val="000000"/>
                          </a:solidFill>
                        </a:rPr>
                        <a:t> oppure 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Fattura</a:t>
                      </a:r>
                      <a:r>
                        <a:rPr lang="it-IT" sz="1400" b="0" baseline="0" dirty="0" smtClean="0">
                          <a:solidFill>
                            <a:srgbClr val="000000"/>
                          </a:solidFill>
                        </a:rPr>
                        <a:t> n.[numero emissione] del [data emissione] – Mittente [denominazione mittente]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Denominazione mittente 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it-IT" sz="1400" b="0" i="1" dirty="0" err="1" smtClean="0">
                          <a:solidFill>
                            <a:srgbClr val="000000"/>
                          </a:solidFill>
                        </a:rPr>
                        <a:t>Ragionesociale;Nomecognome</a:t>
                      </a:r>
                      <a:r>
                        <a:rPr lang="it-IT" sz="1400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Identificativo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mittente </a:t>
                      </a:r>
                      <a:r>
                        <a:rPr lang="it-IT" sz="1400" b="0" baseline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it-IT" sz="1400" b="0" i="1" baseline="0" dirty="0" smtClean="0">
                          <a:solidFill>
                            <a:srgbClr val="000000"/>
                          </a:solidFill>
                        </a:rPr>
                        <a:t>PIVA; CF</a:t>
                      </a:r>
                      <a:r>
                        <a:rPr lang="it-IT" sz="1400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Importo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Data di scadenza della fattura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Data e numero di protocollo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Data e numero di emissione della fattura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CIG; CUP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Riferimento contabile</a:t>
                      </a:r>
                    </a:p>
                    <a:p>
                      <a:pPr marL="0" indent="0">
                        <a:buFont typeface="Zapf Dingbats" charset="0"/>
                        <a:buNone/>
                      </a:pPr>
                      <a:r>
                        <a:rPr lang="it-IT" sz="1400" baseline="0" smtClean="0">
                          <a:solidFill>
                            <a:srgbClr val="000000"/>
                          </a:solidFill>
                        </a:rPr>
                        <a:t>Rilevanza Iva</a:t>
                      </a:r>
                      <a:endParaRPr lang="it-IT" sz="14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46" name="CasellaDiTesto 35845"/>
          <p:cNvSpPr txBox="1"/>
          <p:nvPr/>
        </p:nvSpPr>
        <p:spPr>
          <a:xfrm>
            <a:off x="6084168" y="4509120"/>
            <a:ext cx="247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8000"/>
                </a:solidFill>
              </a:rPr>
              <a:t>     RICERCA </a:t>
            </a:r>
          </a:p>
          <a:p>
            <a:r>
              <a:rPr lang="it-IT" sz="2400" b="1" dirty="0" smtClean="0">
                <a:solidFill>
                  <a:srgbClr val="008000"/>
                </a:solidFill>
              </a:rPr>
              <a:t>     DESCRIZIONE</a:t>
            </a:r>
            <a:endParaRPr lang="it-IT" sz="2400" b="1" dirty="0">
              <a:solidFill>
                <a:srgbClr val="008000"/>
              </a:solidFill>
            </a:endParaRPr>
          </a:p>
        </p:txBody>
      </p:sp>
      <p:sp>
        <p:nvSpPr>
          <p:cNvPr id="58" name="Freccia a destra 57"/>
          <p:cNvSpPr/>
          <p:nvPr/>
        </p:nvSpPr>
        <p:spPr bwMode="auto">
          <a:xfrm>
            <a:off x="5508104" y="4725144"/>
            <a:ext cx="504056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Freccia a destra 58"/>
          <p:cNvSpPr/>
          <p:nvPr/>
        </p:nvSpPr>
        <p:spPr bwMode="auto">
          <a:xfrm>
            <a:off x="5508104" y="2564904"/>
            <a:ext cx="504056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65" name="CasellaDiTesto 35864"/>
          <p:cNvSpPr txBox="1"/>
          <p:nvPr/>
        </p:nvSpPr>
        <p:spPr>
          <a:xfrm>
            <a:off x="6012160" y="2204864"/>
            <a:ext cx="31318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     IDENTIFICAZIONE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     RICERCA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     DESCRIZIONE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62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9/9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dirty="0" smtClean="0"/>
              <a:t> </a:t>
            </a:r>
            <a:endParaRPr lang="it-IT" altLang="it-IT" sz="1600" u="sng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378904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9648" y="1268760"/>
            <a:ext cx="80403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I METADATI definiti per la conservazione delle FATTURE ATTIVE sono:</a:t>
            </a:r>
            <a:endParaRPr lang="it-IT" sz="2000" b="1" dirty="0" smtClean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contenuti nella fattura/nota credito;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/>
              <a:t>e</a:t>
            </a:r>
            <a:r>
              <a:rPr lang="it-IT" dirty="0" smtClean="0"/>
              <a:t>stratti in automatico dal file xml contenente la fattura nel tracciato </a:t>
            </a:r>
            <a:r>
              <a:rPr lang="it-IT" dirty="0" err="1" smtClean="0"/>
              <a:t>FatturaPA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 </a:t>
            </a:r>
            <a:endParaRPr lang="it-IT" dirty="0" smtClean="0"/>
          </a:p>
          <a:p>
            <a:pPr algn="just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I METADATI definiti per la conservazione delle FATTURE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PASSIVE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it-IT" sz="2000" dirty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contenuti </a:t>
            </a:r>
            <a:r>
              <a:rPr lang="it-IT" dirty="0"/>
              <a:t>nella Fattura/Nota di </a:t>
            </a:r>
            <a:r>
              <a:rPr lang="it-IT" dirty="0" smtClean="0"/>
              <a:t>credito </a:t>
            </a:r>
            <a:r>
              <a:rPr lang="it-IT" sz="2400" b="1" dirty="0" smtClean="0">
                <a:solidFill>
                  <a:srgbClr val="FF0000"/>
                </a:solidFill>
              </a:rPr>
              <a:t>ad eccezione dei dati di registrazione della fattura ricevuta (es. numero e data di registrazione)</a:t>
            </a:r>
            <a:r>
              <a:rPr lang="it-IT" sz="2400" dirty="0" smtClean="0"/>
              <a:t>;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estratti in automatico dal </a:t>
            </a:r>
            <a:r>
              <a:rPr lang="it-IT" dirty="0"/>
              <a:t>file xml contenente la fattura nel tracciato </a:t>
            </a:r>
            <a:r>
              <a:rPr lang="it-IT" dirty="0" err="1" smtClean="0"/>
              <a:t>FatturaPA</a:t>
            </a:r>
            <a:r>
              <a:rPr lang="it-IT" sz="2400" dirty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ad </a:t>
            </a:r>
            <a:r>
              <a:rPr lang="it-IT" sz="2400" b="1" dirty="0">
                <a:solidFill>
                  <a:srgbClr val="FF0000"/>
                </a:solidFill>
              </a:rPr>
              <a:t>eccezione dei dati di registrazione che, in quanto non presenti nel documento, devono essere </a:t>
            </a:r>
            <a:r>
              <a:rPr lang="it-IT" sz="2400" b="1" u="sng" dirty="0">
                <a:solidFill>
                  <a:srgbClr val="FF0000"/>
                </a:solidFill>
              </a:rPr>
              <a:t>COMUNICATI DALL’ENTE UTILIZZANDO L’APPOSITA FUNZIONE DI INVIO A </a:t>
            </a:r>
            <a:r>
              <a:rPr lang="it-IT" sz="2400" b="1" u="sng" dirty="0" err="1">
                <a:solidFill>
                  <a:srgbClr val="FF0000"/>
                </a:solidFill>
              </a:rPr>
              <a:t>NoTIER</a:t>
            </a:r>
            <a:r>
              <a:rPr lang="it-IT" sz="2400" b="1" u="sng" dirty="0">
                <a:solidFill>
                  <a:srgbClr val="FF0000"/>
                </a:solidFill>
              </a:rPr>
              <a:t> DEI DATI FISCALI DI INTEGRAZIONE</a:t>
            </a:r>
            <a:r>
              <a:rPr lang="it-IT" sz="2400" b="1" dirty="0">
                <a:solidFill>
                  <a:srgbClr val="FF0000"/>
                </a:solidFill>
              </a:rPr>
              <a:t>.</a:t>
            </a:r>
            <a:endParaRPr lang="it-IT" sz="2400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795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Informazioni da comunicare a </a:t>
            </a:r>
            <a:r>
              <a:rPr lang="it-IT" altLang="it-IT" sz="2800" dirty="0" err="1" smtClean="0"/>
              <a:t>ParER</a:t>
            </a:r>
            <a:r>
              <a:rPr lang="it-IT" altLang="it-IT" sz="2800" dirty="0" smtClean="0"/>
              <a:t> 1/6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dirty="0" smtClean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03763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62806" y="1291551"/>
            <a:ext cx="7818388" cy="3538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altLang="it-IT" sz="2000" b="1" dirty="0" smtClean="0">
                <a:solidFill>
                  <a:schemeClr val="accent2">
                    <a:lumMod val="75000"/>
                  </a:schemeClr>
                </a:solidFill>
              </a:rPr>
              <a:t>nformazioni funzionali </a:t>
            </a:r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</a:rPr>
              <a:t>alla configurazione dell’ambiente di conservazione </a:t>
            </a:r>
            <a:r>
              <a:rPr lang="it-IT" altLang="it-IT" sz="2000" b="1" dirty="0" smtClean="0">
                <a:solidFill>
                  <a:schemeClr val="accent2">
                    <a:lumMod val="75000"/>
                  </a:schemeClr>
                </a:solidFill>
              </a:rPr>
              <a:t>da comunicare:</a:t>
            </a:r>
            <a:endParaRPr lang="it-IT" altLang="it-IT" dirty="0"/>
          </a:p>
          <a:p>
            <a:pPr marL="342900" indent="-342900" algn="just">
              <a:spcBef>
                <a:spcPts val="238"/>
              </a:spcBef>
              <a:buFont typeface="Arial"/>
              <a:buChar char="•"/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u="sng" dirty="0"/>
              <a:t>prima dell’avvio del </a:t>
            </a:r>
            <a:r>
              <a:rPr lang="it-IT" altLang="it-IT" u="sng" dirty="0" smtClean="0"/>
              <a:t>servizio</a:t>
            </a:r>
            <a:r>
              <a:rPr lang="it-IT" altLang="it-IT" dirty="0" smtClean="0"/>
              <a:t>, </a:t>
            </a:r>
            <a:r>
              <a:rPr lang="it-IT" altLang="it-IT" dirty="0"/>
              <a:t>nella </a:t>
            </a:r>
            <a:r>
              <a:rPr lang="it-IT" b="1" dirty="0" smtClean="0"/>
              <a:t>“Domanda </a:t>
            </a:r>
            <a:r>
              <a:rPr lang="it-IT" b="1" dirty="0"/>
              <a:t>di iscrizione ai servizi del Nodo Telematico di Interscambio Regione Emilia-Romagna (</a:t>
            </a:r>
            <a:r>
              <a:rPr lang="it-IT" b="1" dirty="0" err="1"/>
              <a:t>NoTIER</a:t>
            </a:r>
            <a:r>
              <a:rPr lang="it-IT" b="1" dirty="0" smtClean="0"/>
              <a:t>)”</a:t>
            </a:r>
            <a:r>
              <a:rPr lang="it-IT" dirty="0" smtClean="0"/>
              <a:t> come da modello</a:t>
            </a:r>
            <a:endParaRPr lang="it-IT" dirty="0"/>
          </a:p>
          <a:p>
            <a:pPr marL="342900" indent="-342900" algn="just">
              <a:spcBef>
                <a:spcPts val="238"/>
              </a:spcBef>
              <a:buFont typeface="Arial"/>
              <a:buChar char="•"/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u="sng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688632" cy="3771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1262532" y="4400196"/>
            <a:ext cx="476249" cy="279867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1257621" y="5747888"/>
            <a:ext cx="476249" cy="279867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31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Informazioni da comunicare a </a:t>
            </a:r>
            <a:r>
              <a:rPr lang="it-IT" altLang="it-IT" sz="2800" dirty="0" err="1" smtClean="0"/>
              <a:t>ParER</a:t>
            </a:r>
            <a:r>
              <a:rPr lang="it-IT" altLang="it-IT" sz="2800" dirty="0" smtClean="0"/>
              <a:t> 2/6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dirty="0" smtClean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03763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78830" y="1484784"/>
            <a:ext cx="7818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38"/>
              </a:spcBef>
              <a:buFont typeface="Arial" panose="020B0604020202020204" pitchFamily="34" charset="0"/>
              <a:buChar char="•"/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u="sng" dirty="0" smtClean="0"/>
              <a:t>a </a:t>
            </a:r>
            <a:r>
              <a:rPr lang="it-IT" u="sng" dirty="0"/>
              <a:t>servizio già avviato in caso di aggiornamenti </a:t>
            </a:r>
            <a:r>
              <a:rPr lang="it-IT" dirty="0"/>
              <a:t>nel </a:t>
            </a:r>
            <a:r>
              <a:rPr lang="it-IT" b="1" dirty="0"/>
              <a:t>Modulo “Modifiche e integrazioni alle informazioni già trasmesse per il servizio di </a:t>
            </a:r>
            <a:r>
              <a:rPr lang="it-IT" b="1" dirty="0" smtClean="0"/>
              <a:t>conservazione” </a:t>
            </a:r>
            <a:r>
              <a:rPr lang="it-IT" b="1" u="sng" dirty="0"/>
              <a:t>dei documenti fiscali erogato da </a:t>
            </a:r>
            <a:r>
              <a:rPr lang="it-IT" b="1" u="sng" dirty="0" err="1"/>
              <a:t>ParER</a:t>
            </a:r>
            <a:r>
              <a:rPr lang="it-IT" b="1" u="sng" dirty="0"/>
              <a:t>”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7" y="2132857"/>
            <a:ext cx="8208912" cy="4287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503310" y="4276820"/>
            <a:ext cx="339278" cy="279867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505840" y="3389539"/>
            <a:ext cx="339278" cy="279867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925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Informazioni da comunicare a </a:t>
            </a:r>
            <a:r>
              <a:rPr lang="it-IT" altLang="it-IT" sz="2800" dirty="0" err="1" smtClean="0"/>
              <a:t>ParER</a:t>
            </a:r>
            <a:r>
              <a:rPr lang="it-IT" altLang="it-IT" sz="2800" dirty="0" smtClean="0"/>
              <a:t> 3/6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pPr marL="0" indent="0"/>
            <a:endParaRPr lang="it-IT" sz="2000" b="1" dirty="0" smtClean="0">
              <a:solidFill>
                <a:srgbClr val="FF0000"/>
              </a:solidFill>
            </a:endParaRPr>
          </a:p>
          <a:p>
            <a:pPr marL="0" indent="0"/>
            <a:endParaRPr lang="it-IT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</a:rPr>
              <a:t>Nominativo</a:t>
            </a:r>
            <a:r>
              <a:rPr lang="it-IT" sz="2000" b="1" dirty="0">
                <a:solidFill>
                  <a:schemeClr val="tx1"/>
                </a:solidFill>
              </a:rPr>
              <a:t>, ruolo e recapiti degli utenti da abilitare alla consultazione delle fatture versate in conservazione</a:t>
            </a:r>
            <a:r>
              <a:rPr lang="it-IT" sz="20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</a:rPr>
              <a:t>Codice del registro in cui sono annotate le fatture elettroniche da versare in conservazione</a:t>
            </a:r>
            <a:r>
              <a:rPr lang="it-IT" sz="20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/>
                </a:solidFill>
              </a:rPr>
              <a:t>Per ciascun registro: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chemeClr val="tx1"/>
                </a:solidFill>
              </a:rPr>
              <a:t>      - Descrizione o intestazione completa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chemeClr val="tx1"/>
                </a:solidFill>
              </a:rPr>
              <a:t>      - Indicazione del ciclo di spesa (attivo o passivo)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chemeClr val="tx1"/>
                </a:solidFill>
              </a:rPr>
              <a:t>      - Formato del numero di registrazione delle </a:t>
            </a:r>
            <a:r>
              <a:rPr lang="it-IT" sz="2000" b="1" dirty="0" smtClean="0">
                <a:solidFill>
                  <a:schemeClr val="tx1"/>
                </a:solidFill>
              </a:rPr>
              <a:t>fatture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endParaRPr lang="it-IT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dirty="0" smtClean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03763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88459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Informazioni da comunicare a </a:t>
            </a:r>
            <a:r>
              <a:rPr lang="it-IT" altLang="it-IT" sz="2800" dirty="0" err="1"/>
              <a:t>ParER</a:t>
            </a:r>
            <a:r>
              <a:rPr lang="it-IT" altLang="it-IT" sz="2800" dirty="0"/>
              <a:t> </a:t>
            </a:r>
            <a:r>
              <a:rPr lang="it-IT" altLang="it-IT" sz="2800" dirty="0" smtClean="0"/>
              <a:t>4/6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pPr marL="0" indent="0"/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/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Cosa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si intende per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Registro?</a:t>
            </a:r>
            <a:endParaRPr lang="it-IT" sz="2000" dirty="0"/>
          </a:p>
          <a:p>
            <a:pPr algn="just"/>
            <a:r>
              <a:rPr lang="it-IT" sz="1800" dirty="0" smtClean="0"/>
              <a:t>      </a:t>
            </a:r>
            <a:r>
              <a:rPr lang="it-IT" sz="2000" dirty="0" smtClean="0"/>
              <a:t>Si </a:t>
            </a:r>
            <a:r>
              <a:rPr lang="it-IT" sz="2000" dirty="0"/>
              <a:t>intende il </a:t>
            </a:r>
            <a:r>
              <a:rPr lang="it-IT" sz="2000" dirty="0" smtClean="0"/>
              <a:t>registro delle </a:t>
            </a:r>
            <a:r>
              <a:rPr lang="it-IT" sz="2000" dirty="0"/>
              <a:t>fatture </a:t>
            </a:r>
            <a:r>
              <a:rPr lang="it-IT" sz="2000" dirty="0" smtClean="0"/>
              <a:t>istituito </a:t>
            </a:r>
            <a:r>
              <a:rPr lang="it-IT" sz="2000" dirty="0"/>
              <a:t>e in </a:t>
            </a:r>
            <a:r>
              <a:rPr lang="it-IT" sz="2000" dirty="0" smtClean="0"/>
              <a:t>uso presso </a:t>
            </a:r>
            <a:r>
              <a:rPr lang="it-IT" sz="2000" dirty="0"/>
              <a:t>l’Ente </a:t>
            </a:r>
            <a:r>
              <a:rPr lang="it-IT" sz="2000" dirty="0" smtClean="0"/>
              <a:t>per la </a:t>
            </a:r>
            <a:r>
              <a:rPr lang="it-IT" sz="2000" dirty="0"/>
              <a:t>registrazione delle fatture </a:t>
            </a:r>
            <a:r>
              <a:rPr lang="it-IT" sz="2000" dirty="0" smtClean="0"/>
              <a:t>elettroniche (registro/sezionale/bollato IVA o registro unico delle fatture passive) </a:t>
            </a:r>
            <a:r>
              <a:rPr lang="it-IT" sz="2000" dirty="0"/>
              <a:t>– </a:t>
            </a:r>
            <a:r>
              <a:rPr lang="it-IT" sz="2000" b="1" dirty="0">
                <a:solidFill>
                  <a:srgbClr val="FF0000"/>
                </a:solidFill>
              </a:rPr>
              <a:t>NON è </a:t>
            </a:r>
            <a:r>
              <a:rPr lang="it-IT" sz="2000" b="1" u="sng" dirty="0">
                <a:solidFill>
                  <a:srgbClr val="FF0000"/>
                </a:solidFill>
              </a:rPr>
              <a:t>creato</a:t>
            </a:r>
            <a:r>
              <a:rPr lang="it-IT" sz="2000" b="1" dirty="0">
                <a:solidFill>
                  <a:srgbClr val="FF0000"/>
                </a:solidFill>
              </a:rPr>
              <a:t> appositamente per la </a:t>
            </a:r>
            <a:r>
              <a:rPr lang="it-IT" sz="2000" b="1" dirty="0" smtClean="0">
                <a:solidFill>
                  <a:srgbClr val="FF0000"/>
                </a:solidFill>
              </a:rPr>
              <a:t>conservazione</a:t>
            </a:r>
            <a:r>
              <a:rPr lang="it-IT" sz="2000" b="1" dirty="0" smtClean="0"/>
              <a:t>. </a:t>
            </a:r>
          </a:p>
          <a:p>
            <a:pPr algn="just"/>
            <a:endParaRPr lang="it-IT" sz="1800" dirty="0" smtClean="0"/>
          </a:p>
          <a:p>
            <a:pPr marL="0" indent="0" algn="just"/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Cosa si intende per formato di numerazione della fattura?</a:t>
            </a:r>
            <a:endParaRPr lang="it-IT" sz="2000" dirty="0" smtClean="0">
              <a:solidFill>
                <a:srgbClr val="C00000"/>
              </a:solidFill>
            </a:endParaRPr>
          </a:p>
          <a:p>
            <a:pPr algn="just"/>
            <a:r>
              <a:rPr lang="it-IT" sz="1800" dirty="0" smtClean="0"/>
              <a:t>      </a:t>
            </a:r>
            <a:r>
              <a:rPr lang="it-IT" sz="2000" dirty="0" smtClean="0"/>
              <a:t> Si intende la composizione del numero attribuito alle fatture annotate nel registro. </a:t>
            </a:r>
            <a:r>
              <a:rPr lang="it-IT" sz="2000" b="1" dirty="0" smtClean="0">
                <a:solidFill>
                  <a:srgbClr val="FF0000"/>
                </a:solidFill>
              </a:rPr>
              <a:t>NON è </a:t>
            </a:r>
            <a:r>
              <a:rPr lang="it-IT" sz="2000" b="1" u="sng" dirty="0" smtClean="0">
                <a:solidFill>
                  <a:srgbClr val="FF0000"/>
                </a:solidFill>
              </a:rPr>
              <a:t>definito</a:t>
            </a:r>
            <a:r>
              <a:rPr lang="it-IT" sz="2000" b="1" dirty="0" smtClean="0">
                <a:solidFill>
                  <a:srgbClr val="FF0000"/>
                </a:solidFill>
              </a:rPr>
              <a:t> appositamente per la conservazione</a:t>
            </a:r>
            <a:r>
              <a:rPr lang="it-IT" sz="2000" b="1" dirty="0" smtClean="0"/>
              <a:t>. </a:t>
            </a:r>
            <a:r>
              <a:rPr lang="it-IT" sz="2000" dirty="0" smtClean="0"/>
              <a:t>L’operatore </a:t>
            </a:r>
            <a:r>
              <a:rPr lang="it-IT" sz="2000" dirty="0" err="1" smtClean="0"/>
              <a:t>ParER</a:t>
            </a:r>
            <a:r>
              <a:rPr lang="it-IT" sz="2000" dirty="0" smtClean="0"/>
              <a:t> può - in accordo con l’Ente – attivare un </a:t>
            </a:r>
            <a:r>
              <a:rPr lang="it-IT" sz="2000" b="1" u="sng" dirty="0" smtClean="0">
                <a:solidFill>
                  <a:schemeClr val="tx1"/>
                </a:solidFill>
              </a:rPr>
              <a:t>controllo automatico </a:t>
            </a:r>
            <a:r>
              <a:rPr lang="it-IT" sz="2000" u="sng" dirty="0" smtClean="0">
                <a:solidFill>
                  <a:schemeClr val="tx1"/>
                </a:solidFill>
              </a:rPr>
              <a:t>sul formato di numerazione delle fatture trasmesse.</a:t>
            </a:r>
            <a:endParaRPr lang="it-IT" altLang="it-IT" sz="1600" u="sng" dirty="0">
              <a:solidFill>
                <a:schemeClr val="tx1"/>
              </a:solidFill>
            </a:endParaRPr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2338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02016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C6003-FD50-4DEF-A5E4-DB22726E8474}" type="slidenum">
              <a:rPr lang="en-US" altLang="it-IT"/>
              <a:pPr>
                <a:defRPr/>
              </a:pPr>
              <a:t>2</a:t>
            </a:fld>
            <a:endParaRPr lang="en-US" altLang="it-IT"/>
          </a:p>
        </p:txBody>
      </p:sp>
      <p:sp>
        <p:nvSpPr>
          <p:cNvPr id="8195" name="Rectangle 1"/>
          <p:cNvSpPr>
            <a:spLocks/>
          </p:cNvSpPr>
          <p:nvPr/>
        </p:nvSpPr>
        <p:spPr bwMode="auto">
          <a:xfrm>
            <a:off x="611560" y="692696"/>
            <a:ext cx="6870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it-IT" altLang="it-IT" sz="2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Sommario</a:t>
            </a:r>
            <a:endParaRPr lang="it-IT" altLang="it-IT" sz="2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2"/>
          <p:cNvSpPr>
            <a:spLocks/>
          </p:cNvSpPr>
          <p:nvPr/>
        </p:nvSpPr>
        <p:spPr bwMode="auto">
          <a:xfrm>
            <a:off x="903943" y="1549213"/>
            <a:ext cx="77048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01000"/>
              </a:lnSpc>
            </a:pPr>
            <a:endParaRPr lang="en-US" altLang="it-IT" sz="1400" b="1" dirty="0">
              <a:solidFill>
                <a:srgbClr val="CC0000"/>
              </a:solidFill>
              <a:latin typeface="+mj-lt"/>
              <a:ea typeface="Verdana" pitchFamily="34" charset="0"/>
              <a:cs typeface="Verdana" pitchFamily="34" charset="0"/>
              <a:sym typeface="Lucida Grande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64271" y="1542764"/>
            <a:ext cx="77048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Attori coinvolti nel processo</a:t>
            </a:r>
          </a:p>
          <a:p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Riferimenti </a:t>
            </a:r>
            <a:r>
              <a:rPr lang="it-IT" sz="2000" dirty="0" smtClean="0"/>
              <a:t>normativi</a:t>
            </a:r>
            <a:endParaRPr lang="it-IT" sz="2000" dirty="0"/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Oggetti sottoposti a conservazione</a:t>
            </a:r>
            <a:endParaRPr lang="it-IT" sz="2000" dirty="0"/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Informazioni da comunicare a </a:t>
            </a:r>
            <a:r>
              <a:rPr lang="it-IT" sz="2000" dirty="0" err="1" smtClean="0"/>
              <a:t>ParER</a:t>
            </a:r>
            <a:endParaRPr lang="it-IT" sz="2000" dirty="0"/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Fasi del processo di conservazione 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Consultazione delle fatture conservate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Tempistiche del processo</a:t>
            </a:r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015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Informazioni da comunicare a </a:t>
            </a:r>
            <a:r>
              <a:rPr lang="it-IT" altLang="it-IT" sz="2800" dirty="0" err="1"/>
              <a:t>ParER</a:t>
            </a:r>
            <a:r>
              <a:rPr lang="it-IT" altLang="it-IT" sz="2800" dirty="0"/>
              <a:t> </a:t>
            </a:r>
            <a:r>
              <a:rPr lang="it-IT" altLang="it-IT" sz="2800" dirty="0" smtClean="0"/>
              <a:t>5/6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 smtClean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2338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539552" y="1268760"/>
            <a:ext cx="82656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Controllo del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formato di numerazione della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fattura </a:t>
            </a:r>
          </a:p>
          <a:p>
            <a:pPr algn="just"/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Il controllo consiste nella verifica della </a:t>
            </a:r>
            <a:r>
              <a:rPr lang="it-IT" sz="1600" dirty="0"/>
              <a:t>corrispondenza tra il formato di numerazione definito dall’Ente e il formato di numerazione delle fatture trasmesse in </a:t>
            </a:r>
            <a:r>
              <a:rPr lang="it-IT" sz="1600" dirty="0" smtClean="0"/>
              <a:t>conservazione;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Il controllo viene introdotto dall’operatore </a:t>
            </a:r>
            <a:r>
              <a:rPr lang="it-IT" sz="1600" dirty="0" err="1" smtClean="0"/>
              <a:t>ParER</a:t>
            </a:r>
            <a:r>
              <a:rPr lang="it-IT" sz="1600" dirty="0" smtClean="0"/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 PREVIO ACCORDO CON L’ENTE</a:t>
            </a:r>
            <a:r>
              <a:rPr lang="it-IT" sz="16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Il controllo è funzionale all’attivazione del </a:t>
            </a:r>
            <a:r>
              <a:rPr lang="it-IT" sz="1600" b="1" dirty="0" smtClean="0">
                <a:solidFill>
                  <a:srgbClr val="FF0000"/>
                </a:solidFill>
              </a:rPr>
              <a:t>CONTROLLO di CONSECUTIVIT</a:t>
            </a:r>
            <a:r>
              <a:rPr lang="it-IT" altLang="it-IT" sz="1600" b="1" dirty="0">
                <a:solidFill>
                  <a:srgbClr val="FF0000"/>
                </a:solidFill>
              </a:rPr>
              <a:t>À</a:t>
            </a:r>
            <a:r>
              <a:rPr lang="it-IT" sz="1600" b="1" dirty="0" smtClean="0">
                <a:solidFill>
                  <a:srgbClr val="FF0000"/>
                </a:solidFill>
              </a:rPr>
              <a:t> NUMERICA </a:t>
            </a:r>
            <a:r>
              <a:rPr lang="it-IT" sz="1600" dirty="0" smtClean="0"/>
              <a:t>delle fatture versate in conservazione nell’ambito del registro e dell’anno;</a:t>
            </a:r>
          </a:p>
          <a:p>
            <a:pPr algn="just"/>
            <a:endParaRPr lang="it-IT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La CONSECUTIVITA non è un vincolo imposto da </a:t>
            </a:r>
            <a:r>
              <a:rPr lang="it-IT" sz="1600" b="1" dirty="0" err="1" smtClean="0">
                <a:solidFill>
                  <a:srgbClr val="FF0000"/>
                </a:solidFill>
              </a:rPr>
              <a:t>ParER</a:t>
            </a:r>
            <a:endParaRPr lang="it-IT" dirty="0" smtClean="0"/>
          </a:p>
          <a:p>
            <a:pPr algn="just"/>
            <a:endParaRPr lang="it-IT" dirty="0" smtClean="0"/>
          </a:p>
          <a:p>
            <a:pPr marL="0" indent="0" algn="just"/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67497"/>
              </p:ext>
            </p:extLst>
          </p:nvPr>
        </p:nvGraphicFramePr>
        <p:xfrm>
          <a:off x="2051720" y="4797152"/>
          <a:ext cx="6336630" cy="1717948"/>
        </p:xfrm>
        <a:graphic>
          <a:graphicData uri="http://schemas.openxmlformats.org/drawingml/2006/table">
            <a:tbl>
              <a:tblPr firstRow="1" bandRow="1"/>
              <a:tblGrid>
                <a:gridCol w="6336630"/>
              </a:tblGrid>
              <a:tr h="1717948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2000" dirty="0" smtClean="0"/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IL CONTROLLO DEL FORMATO NUMERO</a:t>
                      </a:r>
                      <a:r>
                        <a:rPr lang="it-IT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è FUNZIONALE AL CONTROLLO DI CONSECUTIVIT</a:t>
                      </a:r>
                      <a:r>
                        <a:rPr lang="it-IT" altLang="it-IT" sz="2000" b="1" dirty="0" smtClean="0">
                          <a:solidFill>
                            <a:schemeClr val="bg1"/>
                          </a:solidFill>
                        </a:rPr>
                        <a:t>À</a:t>
                      </a:r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 E VIENE ATTIVATO DA </a:t>
                      </a:r>
                      <a:r>
                        <a:rPr lang="it-IT" sz="2000" dirty="0" err="1" smtClean="0">
                          <a:solidFill>
                            <a:schemeClr val="bg1"/>
                          </a:solidFill>
                        </a:rPr>
                        <a:t>ParER</a:t>
                      </a:r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 SU RICHIESTA DELL’ENTE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Freccia a destra 12"/>
          <p:cNvSpPr/>
          <p:nvPr/>
        </p:nvSpPr>
        <p:spPr>
          <a:xfrm>
            <a:off x="1043608" y="5373216"/>
            <a:ext cx="764281" cy="466725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635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Informazioni da comunicare a </a:t>
            </a:r>
            <a:r>
              <a:rPr lang="it-IT" altLang="it-IT" sz="2800" dirty="0" err="1"/>
              <a:t>ParER</a:t>
            </a:r>
            <a:r>
              <a:rPr lang="it-IT" altLang="it-IT" sz="2800" dirty="0"/>
              <a:t> </a:t>
            </a:r>
            <a:r>
              <a:rPr lang="it-IT" altLang="it-IT" sz="2800" dirty="0" smtClean="0"/>
              <a:t>6/6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 smtClean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32338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539552" y="1268760"/>
            <a:ext cx="82656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Controllo del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formato di numerazione della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fattura – ESEMPIO</a:t>
            </a:r>
          </a:p>
          <a:p>
            <a:pPr algn="just"/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latin typeface="Calibri"/>
                <a:cs typeface="+mn-cs"/>
              </a:rPr>
              <a:t>Formato </a:t>
            </a:r>
            <a:r>
              <a:rPr lang="it-IT" b="1" dirty="0">
                <a:latin typeface="Calibri"/>
                <a:cs typeface="+mn-cs"/>
              </a:rPr>
              <a:t>numerazione comunicato dall’Ente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prstClr val="black"/>
                </a:solidFill>
                <a:latin typeface="Calibri"/>
                <a:cs typeface="+mn-cs"/>
              </a:rPr>
              <a:t>V201500001</a:t>
            </a:r>
            <a:r>
              <a:rPr lang="it-IT" b="1" dirty="0">
                <a:solidFill>
                  <a:srgbClr val="C00000"/>
                </a:solidFill>
                <a:latin typeface="Calibri"/>
                <a:cs typeface="+mn-cs"/>
              </a:rPr>
              <a:t>  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V = codice registro / 2015 = anno di emissione / 00001 = progressivo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latin typeface="Calibri"/>
                <a:cs typeface="+mn-cs"/>
              </a:rPr>
              <a:t>Formato </a:t>
            </a:r>
            <a:r>
              <a:rPr lang="it-IT" b="1" dirty="0">
                <a:latin typeface="Calibri"/>
                <a:cs typeface="+mn-cs"/>
              </a:rPr>
              <a:t>numerazione </a:t>
            </a:r>
            <a:r>
              <a:rPr lang="it-IT" b="1" dirty="0" smtClean="0">
                <a:latin typeface="Calibri"/>
                <a:cs typeface="+mn-cs"/>
              </a:rPr>
              <a:t>configurato </a:t>
            </a:r>
            <a:r>
              <a:rPr lang="it-IT" b="1" dirty="0">
                <a:latin typeface="Calibri"/>
                <a:cs typeface="+mn-cs"/>
              </a:rPr>
              <a:t>da </a:t>
            </a:r>
            <a:r>
              <a:rPr lang="it-IT" b="1" dirty="0" err="1">
                <a:latin typeface="Calibri"/>
                <a:cs typeface="+mn-cs"/>
              </a:rPr>
              <a:t>ParER</a:t>
            </a:r>
            <a:r>
              <a:rPr lang="it-IT" b="1" dirty="0">
                <a:latin typeface="Calibri"/>
                <a:cs typeface="+mn-cs"/>
              </a:rPr>
              <a:t> </a:t>
            </a:r>
            <a:r>
              <a:rPr lang="it-IT" b="1" dirty="0" smtClean="0">
                <a:latin typeface="Calibri"/>
                <a:cs typeface="+mn-cs"/>
              </a:rPr>
              <a:t>(-</a:t>
            </a:r>
            <a:r>
              <a:rPr lang="it-IT" b="1" dirty="0">
                <a:latin typeface="Calibri"/>
                <a:cs typeface="+mn-cs"/>
              </a:rPr>
              <a:t>&gt; </a:t>
            </a:r>
            <a:r>
              <a:rPr lang="it-IT" b="1" u="sng" dirty="0">
                <a:latin typeface="Calibri"/>
                <a:cs typeface="+mn-cs"/>
              </a:rPr>
              <a:t>ATTIVAZIONE </a:t>
            </a:r>
            <a:r>
              <a:rPr lang="it-IT" b="1" u="sng" dirty="0" smtClean="0">
                <a:latin typeface="Calibri"/>
                <a:cs typeface="+mn-cs"/>
              </a:rPr>
              <a:t>CONTROLLO)</a:t>
            </a:r>
            <a:endParaRPr lang="it-IT" b="1" u="sng" dirty="0"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prstClr val="black"/>
                </a:solidFill>
                <a:latin typeface="Calibri"/>
                <a:cs typeface="+mn-cs"/>
              </a:rPr>
              <a:t>Parte 1=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registro (1 carattere alfabetico ammesso = V)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prstClr val="black"/>
                </a:solidFill>
                <a:latin typeface="Calibri"/>
                <a:cs typeface="+mn-cs"/>
              </a:rPr>
              <a:t>Parte 2 =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anno (4 caratteri 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numerici)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prstClr val="black"/>
                </a:solidFill>
                <a:latin typeface="Calibri"/>
                <a:cs typeface="+mn-cs"/>
              </a:rPr>
              <a:t>Parte  3 =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numero progressivo (5 caratteri di tipo numerico)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dirty="0">
              <a:solidFill>
                <a:srgbClr val="C00000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latin typeface="Calibri"/>
                <a:cs typeface="+mn-cs"/>
              </a:rPr>
              <a:t>Formato </a:t>
            </a:r>
            <a:r>
              <a:rPr lang="it-IT" b="1" dirty="0">
                <a:latin typeface="Calibri"/>
                <a:cs typeface="+mn-cs"/>
              </a:rPr>
              <a:t>numerazione della fattura trasmessa relativa al registro </a:t>
            </a:r>
            <a:r>
              <a:rPr lang="it-IT" b="1" dirty="0" smtClean="0">
                <a:latin typeface="Calibri"/>
                <a:cs typeface="+mn-cs"/>
              </a:rPr>
              <a:t>V</a:t>
            </a:r>
            <a:endParaRPr lang="it-IT" b="1" dirty="0"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1 caso. </a:t>
            </a:r>
            <a:r>
              <a:rPr lang="it-IT" b="1" dirty="0">
                <a:solidFill>
                  <a:prstClr val="black"/>
                </a:solidFill>
                <a:latin typeface="Calibri"/>
                <a:cs typeface="+mn-cs"/>
              </a:rPr>
              <a:t>V201500012</a:t>
            </a:r>
            <a:r>
              <a:rPr lang="it-IT" b="1" dirty="0">
                <a:solidFill>
                  <a:srgbClr val="C00000"/>
                </a:solidFill>
                <a:latin typeface="Calibri"/>
                <a:cs typeface="+mn-cs"/>
              </a:rPr>
              <a:t> 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-&gt; ESITO DEL CONTROLLO POSITIVO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2 caso. </a:t>
            </a:r>
            <a:r>
              <a:rPr lang="it-IT" b="1" dirty="0">
                <a:solidFill>
                  <a:prstClr val="black"/>
                </a:solidFill>
                <a:latin typeface="Calibri"/>
                <a:cs typeface="+mn-cs"/>
              </a:rPr>
              <a:t>201500001P </a:t>
            </a:r>
            <a:r>
              <a:rPr lang="it-IT" b="1" dirty="0">
                <a:solidFill>
                  <a:srgbClr val="C00000"/>
                </a:solidFill>
                <a:latin typeface="Calibri"/>
                <a:cs typeface="+mn-cs"/>
              </a:rPr>
              <a:t>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-&gt; ESITO DEL CONTROLLO NEGATIVO</a:t>
            </a:r>
            <a:endParaRPr lang="it-IT" dirty="0" smtClean="0"/>
          </a:p>
          <a:p>
            <a:pPr algn="just"/>
            <a:endParaRPr lang="it-IT" dirty="0" smtClean="0"/>
          </a:p>
          <a:p>
            <a:pPr marL="0" indent="0"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24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</a:t>
            </a:r>
            <a:r>
              <a:rPr lang="it-IT" altLang="it-IT" sz="2800" dirty="0" smtClean="0"/>
              <a:t>  Fasi del processo di conservazione 1/10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03763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  <p:sp>
        <p:nvSpPr>
          <p:cNvPr id="9" name="Diamante 8"/>
          <p:cNvSpPr/>
          <p:nvPr/>
        </p:nvSpPr>
        <p:spPr>
          <a:xfrm>
            <a:off x="899592" y="4509120"/>
            <a:ext cx="1549400" cy="632459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kern="1200" dirty="0" smtClean="0">
                <a:solidFill>
                  <a:srgbClr val="000000"/>
                </a:solidFill>
              </a:rPr>
              <a:t>ESITO</a:t>
            </a:r>
            <a:endParaRPr lang="it-IT" kern="1200" dirty="0">
              <a:solidFill>
                <a:srgbClr val="000000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1619672" y="2708920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2 17"/>
          <p:cNvCxnSpPr/>
          <p:nvPr/>
        </p:nvCxnSpPr>
        <p:spPr bwMode="auto">
          <a:xfrm>
            <a:off x="1619672" y="4005064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CasellaDiTesto 19"/>
          <p:cNvSpPr txBox="1"/>
          <p:nvPr/>
        </p:nvSpPr>
        <p:spPr>
          <a:xfrm>
            <a:off x="755576" y="5949280"/>
            <a:ext cx="163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200" dirty="0" smtClean="0"/>
              <a:t>NEGATIVO</a:t>
            </a:r>
            <a:endParaRPr lang="it-IT" sz="1400" b="1" kern="1200" dirty="0"/>
          </a:p>
        </p:txBody>
      </p:sp>
      <p:cxnSp>
        <p:nvCxnSpPr>
          <p:cNvPr id="23" name="Connettore 2 22"/>
          <p:cNvCxnSpPr/>
          <p:nvPr/>
        </p:nvCxnSpPr>
        <p:spPr bwMode="auto">
          <a:xfrm>
            <a:off x="2016944" y="6093296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ttore 2 32"/>
          <p:cNvCxnSpPr/>
          <p:nvPr/>
        </p:nvCxnSpPr>
        <p:spPr bwMode="auto">
          <a:xfrm>
            <a:off x="1619672" y="5229200"/>
            <a:ext cx="0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1" name="Connettore 2 35840"/>
          <p:cNvCxnSpPr/>
          <p:nvPr/>
        </p:nvCxnSpPr>
        <p:spPr bwMode="auto">
          <a:xfrm>
            <a:off x="2627784" y="4797152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CasellaDiTesto 37"/>
          <p:cNvSpPr txBox="1"/>
          <p:nvPr/>
        </p:nvSpPr>
        <p:spPr>
          <a:xfrm>
            <a:off x="3203848" y="4360624"/>
            <a:ext cx="133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kern="1200" dirty="0" smtClean="0"/>
          </a:p>
          <a:p>
            <a:pPr algn="ctr"/>
            <a:r>
              <a:rPr lang="it-IT" sz="1400" b="1" kern="1200" dirty="0" smtClean="0"/>
              <a:t>POSITIVO/</a:t>
            </a:r>
          </a:p>
          <a:p>
            <a:pPr algn="ctr"/>
            <a:r>
              <a:rPr lang="it-IT" sz="1400" b="1" kern="1200" dirty="0" smtClean="0"/>
              <a:t>WARNING</a:t>
            </a:r>
            <a:endParaRPr lang="it-IT" sz="1400" b="1" kern="1200" dirty="0"/>
          </a:p>
        </p:txBody>
      </p:sp>
      <p:cxnSp>
        <p:nvCxnSpPr>
          <p:cNvPr id="35845" name="Connettore 2 35844"/>
          <p:cNvCxnSpPr/>
          <p:nvPr/>
        </p:nvCxnSpPr>
        <p:spPr bwMode="auto">
          <a:xfrm flipV="1">
            <a:off x="3779912" y="4077072"/>
            <a:ext cx="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8" name="Connettore 1 35847"/>
          <p:cNvCxnSpPr/>
          <p:nvPr/>
        </p:nvCxnSpPr>
        <p:spPr bwMode="auto">
          <a:xfrm flipV="1">
            <a:off x="3779912" y="1916832"/>
            <a:ext cx="0" cy="5040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0" name="Connettore 2 35849"/>
          <p:cNvCxnSpPr/>
          <p:nvPr/>
        </p:nvCxnSpPr>
        <p:spPr bwMode="auto">
          <a:xfrm>
            <a:off x="3779912" y="1906005"/>
            <a:ext cx="1061442" cy="118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4" name="Connettore 2 35853"/>
          <p:cNvCxnSpPr/>
          <p:nvPr/>
        </p:nvCxnSpPr>
        <p:spPr bwMode="auto">
          <a:xfrm>
            <a:off x="4103948" y="6093296"/>
            <a:ext cx="3600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6" name="Connettore 2 35855"/>
          <p:cNvCxnSpPr/>
          <p:nvPr/>
        </p:nvCxnSpPr>
        <p:spPr bwMode="auto">
          <a:xfrm>
            <a:off x="6297116" y="1942803"/>
            <a:ext cx="3600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8" name="Connettore 2 35857"/>
          <p:cNvCxnSpPr/>
          <p:nvPr/>
        </p:nvCxnSpPr>
        <p:spPr bwMode="auto">
          <a:xfrm>
            <a:off x="7812360" y="2654299"/>
            <a:ext cx="0" cy="2346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ttore 2 48"/>
          <p:cNvCxnSpPr/>
          <p:nvPr/>
        </p:nvCxnSpPr>
        <p:spPr bwMode="auto">
          <a:xfrm>
            <a:off x="7812360" y="3912807"/>
            <a:ext cx="0" cy="2387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Connettore 2 60"/>
          <p:cNvCxnSpPr/>
          <p:nvPr/>
        </p:nvCxnSpPr>
        <p:spPr bwMode="auto">
          <a:xfrm>
            <a:off x="7812360" y="4531931"/>
            <a:ext cx="0" cy="2652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Connettore 2 67"/>
          <p:cNvCxnSpPr/>
          <p:nvPr/>
        </p:nvCxnSpPr>
        <p:spPr bwMode="auto">
          <a:xfrm>
            <a:off x="7884368" y="5687943"/>
            <a:ext cx="0" cy="2346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23726"/>
              </p:ext>
            </p:extLst>
          </p:nvPr>
        </p:nvGraphicFramePr>
        <p:xfrm>
          <a:off x="755576" y="1412776"/>
          <a:ext cx="1851199" cy="1158241"/>
        </p:xfrm>
        <a:graphic>
          <a:graphicData uri="http://schemas.openxmlformats.org/drawingml/2006/table">
            <a:tbl>
              <a:tblPr firstRow="1" bandRow="1"/>
              <a:tblGrid>
                <a:gridCol w="1851199"/>
              </a:tblGrid>
              <a:tr h="1158241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ysClr val="windowText" lastClr="000000"/>
                          </a:solidFill>
                        </a:rPr>
                        <a:t>1. Trasmissione</a:t>
                      </a:r>
                      <a:r>
                        <a:rPr lang="it-IT" sz="1400" baseline="0" dirty="0" smtClean="0">
                          <a:solidFill>
                            <a:sysClr val="windowText" lastClr="000000"/>
                          </a:solidFill>
                        </a:rPr>
                        <a:t> del pacchetto di versamento (SIP) da parte di </a:t>
                      </a:r>
                      <a:r>
                        <a:rPr lang="it-IT" sz="1400" baseline="0" dirty="0" err="1" smtClean="0">
                          <a:solidFill>
                            <a:sysClr val="windowText" lastClr="000000"/>
                          </a:solidFill>
                        </a:rPr>
                        <a:t>NoTIER</a:t>
                      </a:r>
                      <a:r>
                        <a:rPr lang="it-IT" sz="1400" baseline="0" dirty="0" smtClean="0">
                          <a:solidFill>
                            <a:sysClr val="windowText" lastClr="000000"/>
                          </a:solidFill>
                        </a:rPr>
                        <a:t> per conto dell’Ente</a:t>
                      </a:r>
                      <a:endParaRPr lang="it-IT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81601"/>
              </p:ext>
            </p:extLst>
          </p:nvPr>
        </p:nvGraphicFramePr>
        <p:xfrm>
          <a:off x="755576" y="3211400"/>
          <a:ext cx="1872208" cy="649648"/>
        </p:xfrm>
        <a:graphic>
          <a:graphicData uri="http://schemas.openxmlformats.org/drawingml/2006/table">
            <a:tbl>
              <a:tblPr firstRow="1" bandRow="1"/>
              <a:tblGrid>
                <a:gridCol w="1872208"/>
              </a:tblGrid>
              <a:tr h="649648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2. Acquisizione</a:t>
                      </a:r>
                    </a:p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verifica del SIP 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84780"/>
              </p:ext>
            </p:extLst>
          </p:nvPr>
        </p:nvGraphicFramePr>
        <p:xfrm>
          <a:off x="2627970" y="5815965"/>
          <a:ext cx="1447800" cy="51816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92100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3b. Rifiuto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del pacchetto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35479"/>
              </p:ext>
            </p:extLst>
          </p:nvPr>
        </p:nvGraphicFramePr>
        <p:xfrm>
          <a:off x="4546104" y="5805264"/>
          <a:ext cx="1339850" cy="556984"/>
        </p:xfrm>
        <a:graphic>
          <a:graphicData uri="http://schemas.openxmlformats.org/drawingml/2006/table">
            <a:tbl>
              <a:tblPr firstRow="1" bandRow="1"/>
              <a:tblGrid>
                <a:gridCol w="1339850"/>
              </a:tblGrid>
              <a:tr h="556984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3b1. Invio Esito versamento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54078"/>
              </p:ext>
            </p:extLst>
          </p:nvPr>
        </p:nvGraphicFramePr>
        <p:xfrm>
          <a:off x="4932040" y="1484784"/>
          <a:ext cx="1296144" cy="2232248"/>
        </p:xfrm>
        <a:graphic>
          <a:graphicData uri="http://schemas.openxmlformats.org/drawingml/2006/table">
            <a:tbl>
              <a:tblPr firstRow="1" bandRow="1"/>
              <a:tblGrid>
                <a:gridCol w="1296144"/>
              </a:tblGrid>
              <a:tr h="2232248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3a1. Generazione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del Rapporto di versamento </a:t>
                      </a:r>
                    </a:p>
                    <a:p>
                      <a:pPr algn="ctr"/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  <a:p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Invio Esito di versamento comprensivo del Rapporto di versamento</a:t>
                      </a:r>
                      <a:endParaRPr lang="it-IT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el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65547"/>
              </p:ext>
            </p:extLst>
          </p:nvPr>
        </p:nvGraphicFramePr>
        <p:xfrm>
          <a:off x="6732240" y="1484784"/>
          <a:ext cx="2232248" cy="1158240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</a:tblGrid>
              <a:tr h="1008112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3a2. Inserimento del SIP nell’Elenco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di versamento e firma dell’Elenco da parte del Responsabile della funzione archivistica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el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39811"/>
              </p:ext>
            </p:extLst>
          </p:nvPr>
        </p:nvGraphicFramePr>
        <p:xfrm>
          <a:off x="6732240" y="2924944"/>
          <a:ext cx="2233786" cy="944880"/>
        </p:xfrm>
        <a:graphic>
          <a:graphicData uri="http://schemas.openxmlformats.org/drawingml/2006/table">
            <a:tbl>
              <a:tblPr firstRow="1" bandRow="1"/>
              <a:tblGrid>
                <a:gridCol w="2233786"/>
              </a:tblGrid>
              <a:tr h="914978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3a3.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Generazione del pacchetto di archiviazione (AIP) dell’unità documentaria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el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58543"/>
              </p:ext>
            </p:extLst>
          </p:nvPr>
        </p:nvGraphicFramePr>
        <p:xfrm>
          <a:off x="6732240" y="4178634"/>
          <a:ext cx="2232248" cy="363980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</a:tblGrid>
              <a:tr h="363980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3a4.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Creazione delle serie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el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68176"/>
              </p:ext>
            </p:extLst>
          </p:nvPr>
        </p:nvGraphicFramePr>
        <p:xfrm>
          <a:off x="6732240" y="4863440"/>
          <a:ext cx="2232248" cy="731520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</a:tblGrid>
              <a:tr h="727513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3a5. Generazione del pacchetto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di archiviazione (AIP) della serie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el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56581"/>
              </p:ext>
            </p:extLst>
          </p:nvPr>
        </p:nvGraphicFramePr>
        <p:xfrm>
          <a:off x="2964793" y="2519121"/>
          <a:ext cx="1689100" cy="1386840"/>
        </p:xfrm>
        <a:graphic>
          <a:graphicData uri="http://schemas.openxmlformats.org/drawingml/2006/table">
            <a:tbl>
              <a:tblPr firstRow="1" bandRow="1"/>
              <a:tblGrid>
                <a:gridCol w="1689100"/>
              </a:tblGrid>
              <a:tr h="1386840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3a. Accettazione del pacchetto e inserimento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dello stesso nell’Archivio dell’Ente </a:t>
                      </a:r>
                      <a:endParaRPr lang="it-IT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el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09119"/>
              </p:ext>
            </p:extLst>
          </p:nvPr>
        </p:nvGraphicFramePr>
        <p:xfrm>
          <a:off x="6657156" y="5949280"/>
          <a:ext cx="2307332" cy="746795"/>
        </p:xfrm>
        <a:graphic>
          <a:graphicData uri="http://schemas.openxmlformats.org/drawingml/2006/table">
            <a:tbl>
              <a:tblPr firstRow="1" bandRow="1"/>
              <a:tblGrid>
                <a:gridCol w="2307332"/>
              </a:tblGrid>
              <a:tr h="746795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3a6. Apposizione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della firma e di una marca temporale sull’Indice AIP della serie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771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Fasi del processo di conservazione </a:t>
            </a:r>
            <a:r>
              <a:rPr lang="it-IT" altLang="it-IT" sz="2800" dirty="0" smtClean="0"/>
              <a:t>2/10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85156" y="980728"/>
            <a:ext cx="800087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1" dirty="0" smtClean="0">
              <a:latin typeface="Calibri"/>
              <a:cs typeface="+mn-cs"/>
            </a:endParaRP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latin typeface="Calibri"/>
                <a:cs typeface="+mn-cs"/>
              </a:rPr>
              <a:t>VERSAMENTO</a:t>
            </a:r>
            <a:endParaRPr lang="it-IT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schemeClr val="accent6"/>
                </a:solidFill>
                <a:latin typeface="Calibri"/>
                <a:cs typeface="+mn-cs"/>
              </a:rPr>
              <a:t>CHI </a:t>
            </a:r>
            <a:r>
              <a:rPr lang="it-IT" sz="20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it-IT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u="sng" dirty="0" err="1">
                <a:solidFill>
                  <a:prstClr val="black"/>
                </a:solidFill>
                <a:latin typeface="Calibri"/>
                <a:cs typeface="+mn-cs"/>
              </a:rPr>
              <a:t>NoTIER</a:t>
            </a: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 per conto dell’Ente produttore</a:t>
            </a:r>
            <a:r>
              <a:rPr lang="it-IT" sz="16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it-IT" sz="1600" dirty="0" err="1">
                <a:solidFill>
                  <a:prstClr val="black"/>
                </a:solidFill>
                <a:latin typeface="Calibri"/>
                <a:cs typeface="+mn-cs"/>
              </a:rPr>
              <a:t>NoTIER</a:t>
            </a:r>
            <a:r>
              <a:rPr lang="it-IT" sz="1600" dirty="0">
                <a:solidFill>
                  <a:prstClr val="black"/>
                </a:solidFill>
                <a:latin typeface="Calibri"/>
                <a:cs typeface="+mn-cs"/>
              </a:rPr>
              <a:t> viene preventivamente abilitato da </a:t>
            </a:r>
            <a:r>
              <a:rPr lang="it-IT" sz="1600" dirty="0" err="1">
                <a:solidFill>
                  <a:prstClr val="black"/>
                </a:solidFill>
                <a:latin typeface="Calibri"/>
                <a:cs typeface="+mn-cs"/>
              </a:rPr>
              <a:t>ParER</a:t>
            </a:r>
            <a:r>
              <a:rPr lang="it-IT" sz="1600" dirty="0">
                <a:solidFill>
                  <a:prstClr val="black"/>
                </a:solidFill>
                <a:latin typeface="Calibri"/>
                <a:cs typeface="+mn-cs"/>
              </a:rPr>
              <a:t> al versamento delle fatture dell’Ente all’interno dell’archivio dell’Ente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medesimo 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schemeClr val="accent6"/>
                </a:solidFill>
                <a:latin typeface="Calibri"/>
                <a:cs typeface="+mn-cs"/>
              </a:rPr>
              <a:t>COSA</a:t>
            </a:r>
            <a:r>
              <a:rPr lang="it-IT" sz="2000" b="1" dirty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it-IT" sz="1600" b="1" dirty="0">
                <a:solidFill>
                  <a:prstClr val="black"/>
                </a:solidFill>
                <a:latin typeface="Calibri"/>
                <a:cs typeface="+mn-cs"/>
              </a:rPr>
              <a:t>     </a:t>
            </a:r>
            <a:r>
              <a:rPr lang="it-IT" sz="1600" dirty="0">
                <a:solidFill>
                  <a:prstClr val="black"/>
                </a:solidFill>
                <a:latin typeface="Calibri"/>
                <a:cs typeface="+mn-cs"/>
              </a:rPr>
              <a:t>      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it-IT" sz="1600" u="sng" dirty="0" smtClean="0">
                <a:solidFill>
                  <a:prstClr val="black"/>
                </a:solidFill>
                <a:latin typeface="Calibri"/>
                <a:cs typeface="+mn-cs"/>
              </a:rPr>
              <a:t>acchetto </a:t>
            </a: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di versamento di tipologia FATTURA ATTIVA o FATTURA </a:t>
            </a:r>
            <a:r>
              <a:rPr lang="it-IT" sz="1600" u="sng" dirty="0" smtClean="0">
                <a:solidFill>
                  <a:prstClr val="black"/>
                </a:solidFill>
                <a:latin typeface="Calibri"/>
                <a:cs typeface="+mn-cs"/>
              </a:rPr>
              <a:t>PASSIVA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schemeClr val="accent6"/>
                </a:solidFill>
                <a:latin typeface="Calibri"/>
                <a:cs typeface="+mn-cs"/>
              </a:rPr>
              <a:t>COME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In modo automatico tramite web </a:t>
            </a:r>
            <a:r>
              <a:rPr lang="it-IT" sz="1600" u="sng" dirty="0" smtClean="0">
                <a:solidFill>
                  <a:prstClr val="black"/>
                </a:solidFill>
                <a:latin typeface="Calibri"/>
                <a:cs typeface="+mn-cs"/>
              </a:rPr>
              <a:t>service</a:t>
            </a: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schemeClr val="accent6"/>
                </a:solidFill>
                <a:latin typeface="Calibri"/>
                <a:cs typeface="+mn-cs"/>
              </a:rPr>
              <a:t>QUANDO</a:t>
            </a:r>
            <a:endParaRPr lang="it-IT" sz="2000" b="1" dirty="0">
              <a:solidFill>
                <a:schemeClr val="accent6"/>
              </a:solidFill>
              <a:latin typeface="Calibri"/>
              <a:cs typeface="+mn-cs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it-IT" sz="1600" u="sng" dirty="0" smtClean="0">
                <a:solidFill>
                  <a:prstClr val="black"/>
                </a:solidFill>
                <a:latin typeface="Calibri"/>
                <a:cs typeface="+mn-cs"/>
              </a:rPr>
              <a:t>acchetto </a:t>
            </a: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di versamento </a:t>
            </a:r>
            <a:r>
              <a:rPr lang="it-IT" sz="1600" u="sng" dirty="0" smtClean="0">
                <a:solidFill>
                  <a:prstClr val="black"/>
                </a:solidFill>
                <a:latin typeface="Calibri"/>
                <a:cs typeface="+mn-cs"/>
              </a:rPr>
              <a:t>dell’unità documentaria di tipo FATTURA </a:t>
            </a: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ATTIVA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Calibri"/>
                <a:cs typeface="+mn-cs"/>
              </a:rPr>
              <a:t>DECORSI </a:t>
            </a:r>
            <a:r>
              <a:rPr lang="it-IT" sz="2000" b="1" dirty="0">
                <a:solidFill>
                  <a:srgbClr val="FF0000"/>
                </a:solidFill>
                <a:latin typeface="Calibri"/>
                <a:cs typeface="+mn-cs"/>
              </a:rPr>
              <a:t>60 GIORNI DALLA DATA DI EMISSIONE DELLA FATTURA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u="sng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it-IT" sz="1600" u="sng" dirty="0" smtClean="0">
                <a:solidFill>
                  <a:prstClr val="black"/>
                </a:solidFill>
                <a:latin typeface="Calibri"/>
                <a:cs typeface="+mn-cs"/>
              </a:rPr>
              <a:t>acchetto </a:t>
            </a:r>
            <a:r>
              <a:rPr lang="it-IT" sz="1600" u="sng" dirty="0">
                <a:solidFill>
                  <a:prstClr val="black"/>
                </a:solidFill>
                <a:latin typeface="Calibri"/>
                <a:cs typeface="+mn-cs"/>
              </a:rPr>
              <a:t>di versamento </a:t>
            </a:r>
            <a:r>
              <a:rPr lang="it-IT" sz="1600" u="sng" dirty="0">
                <a:solidFill>
                  <a:prstClr val="black"/>
                </a:solidFill>
                <a:latin typeface="Calibri"/>
              </a:rPr>
              <a:t>dell’unità documentaria di tipo </a:t>
            </a:r>
            <a:r>
              <a:rPr lang="it-IT" sz="1600" u="sng" dirty="0" smtClean="0">
                <a:solidFill>
                  <a:prstClr val="black"/>
                </a:solidFill>
                <a:latin typeface="Calibri"/>
                <a:cs typeface="+mn-cs"/>
              </a:rPr>
              <a:t>FATTURA PASSIVA</a:t>
            </a:r>
            <a:endParaRPr lang="it-IT" sz="1600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FF0000"/>
                </a:solidFill>
                <a:latin typeface="Calibri"/>
                <a:cs typeface="+mn-cs"/>
              </a:rPr>
              <a:t>NEL MOMENTO IN CUI </a:t>
            </a:r>
            <a:r>
              <a:rPr lang="it-IT" sz="2000" b="1" dirty="0" err="1">
                <a:solidFill>
                  <a:srgbClr val="FF0000"/>
                </a:solidFill>
                <a:latin typeface="Calibri"/>
                <a:cs typeface="+mn-cs"/>
              </a:rPr>
              <a:t>NoTIER</a:t>
            </a:r>
            <a:r>
              <a:rPr lang="it-IT" sz="2000" b="1" dirty="0">
                <a:solidFill>
                  <a:srgbClr val="FF0000"/>
                </a:solidFill>
                <a:latin typeface="Calibri"/>
                <a:cs typeface="+mn-cs"/>
              </a:rPr>
              <a:t> RICEVE DALL’ENTE I DATI FISCALI DI INTEGRAZIONE  NON PRESENTI ALL’INTERNO DEL DOCUMENTO (es. numero e data di registrazione)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09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Fasi del processo di conservazione </a:t>
            </a:r>
            <a:r>
              <a:rPr lang="it-IT" altLang="it-IT" sz="2800" dirty="0" smtClean="0"/>
              <a:t>3/10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36340" y="1340768"/>
            <a:ext cx="8106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ACQUISIZIONE E CONTROLLI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2000" b="1" dirty="0" smtClean="0"/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Il pacchetto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di versamento è sottoposto ad una serie di </a:t>
            </a:r>
            <a:r>
              <a:rPr lang="it-IT" u="sng" dirty="0">
                <a:solidFill>
                  <a:prstClr val="black"/>
                </a:solidFill>
                <a:latin typeface="Calibri"/>
                <a:cs typeface="+mn-cs"/>
              </a:rPr>
              <a:t>CONTROLLI </a:t>
            </a:r>
            <a:r>
              <a:rPr lang="it-IT" u="sng" dirty="0" smtClean="0">
                <a:solidFill>
                  <a:prstClr val="black"/>
                </a:solidFill>
                <a:latin typeface="Calibri"/>
                <a:cs typeface="+mn-cs"/>
              </a:rPr>
              <a:t>AUTOMATICI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da parte del sistema di 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conservazione. I </a:t>
            </a:r>
            <a:r>
              <a:rPr lang="it-IT" dirty="0">
                <a:solidFill>
                  <a:prstClr val="black"/>
                </a:solidFill>
                <a:latin typeface="Calibri"/>
                <a:cs typeface="+mn-cs"/>
              </a:rPr>
              <a:t>controlli </a:t>
            </a:r>
            <a:r>
              <a:rPr lang="it-IT" dirty="0" smtClean="0">
                <a:solidFill>
                  <a:prstClr val="black"/>
                </a:solidFill>
                <a:latin typeface="Calibri"/>
                <a:cs typeface="+mn-cs"/>
              </a:rPr>
              <a:t>riguardano: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  <a:p>
            <a:endParaRPr lang="it-IT" sz="2000" b="1" dirty="0" smtClean="0"/>
          </a:p>
          <a:p>
            <a:endParaRPr lang="it-IT" sz="2000" b="1" dirty="0"/>
          </a:p>
        </p:txBody>
      </p:sp>
      <p:sp>
        <p:nvSpPr>
          <p:cNvPr id="11" name="Rettangolo 10"/>
          <p:cNvSpPr/>
          <p:nvPr/>
        </p:nvSpPr>
        <p:spPr>
          <a:xfrm>
            <a:off x="899592" y="2708920"/>
            <a:ext cx="1838672" cy="720079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FIRMA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563888" y="2708920"/>
            <a:ext cx="2165350" cy="720850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FORMATO FILE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588224" y="2708920"/>
            <a:ext cx="1800200" cy="720849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METADATI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1475656" y="3284984"/>
            <a:ext cx="587500" cy="560103"/>
          </a:xfrm>
          <a:prstGeom prst="downArrow">
            <a:avLst>
              <a:gd name="adj1" fmla="val 35520"/>
              <a:gd name="adj2" fmla="val 50000"/>
            </a:avLst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4427984" y="3284984"/>
            <a:ext cx="587500" cy="572281"/>
          </a:xfrm>
          <a:prstGeom prst="downArrow">
            <a:avLst>
              <a:gd name="adj1" fmla="val 35520"/>
              <a:gd name="adj2" fmla="val 50000"/>
            </a:avLst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7164288" y="3284984"/>
            <a:ext cx="587500" cy="575601"/>
          </a:xfrm>
          <a:prstGeom prst="downArrow">
            <a:avLst>
              <a:gd name="adj1" fmla="val 35520"/>
              <a:gd name="adj2" fmla="val 50000"/>
            </a:avLst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861048"/>
            <a:ext cx="2520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Validità della firma apposta al documento alla data in cui viene apposta la firma. </a:t>
            </a:r>
            <a:r>
              <a:rPr lang="it-IT" sz="1400" b="1" dirty="0">
                <a:solidFill>
                  <a:prstClr val="black"/>
                </a:solidFill>
                <a:latin typeface="Calibri"/>
                <a:cs typeface="+mn-cs"/>
              </a:rPr>
              <a:t>NOTA: l’esito del controllo della firma apposta ai messaggi </a:t>
            </a:r>
            <a:r>
              <a:rPr lang="it-IT" sz="1400" b="1" dirty="0" err="1">
                <a:solidFill>
                  <a:prstClr val="black"/>
                </a:solidFill>
                <a:latin typeface="Calibri"/>
                <a:cs typeface="+mn-cs"/>
              </a:rPr>
              <a:t>SdI</a:t>
            </a:r>
            <a:r>
              <a:rPr lang="it-IT" sz="1400" b="1" dirty="0">
                <a:solidFill>
                  <a:prstClr val="black"/>
                </a:solidFill>
                <a:latin typeface="Calibri"/>
                <a:cs typeface="+mn-cs"/>
              </a:rPr>
              <a:t> è sempre NEGATIVO </a:t>
            </a:r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in quanto la 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cs typeface="+mn-cs"/>
              </a:rPr>
              <a:t>firma utilizzata </a:t>
            </a:r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non è 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cs typeface="+mn-cs"/>
              </a:rPr>
              <a:t>basata </a:t>
            </a:r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su un certificato rilasciato da una CA 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cs typeface="+mn-cs"/>
              </a:rPr>
              <a:t>accreditata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3861048"/>
            <a:ext cx="2234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Integrità del formato dei file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28184" y="386104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dirty="0">
                <a:solidFill>
                  <a:srgbClr val="FF0000"/>
                </a:solidFill>
                <a:latin typeface="Calibri"/>
                <a:cs typeface="+mn-cs"/>
              </a:rPr>
              <a:t>Consistenza dei metadati in termini di obbligatorietà, valori e formato. Nel caso dei documenti a rilevanza fiscale, il controllo è finalizzato in particolare a garantire la presenza dei </a:t>
            </a:r>
            <a:r>
              <a:rPr lang="it-IT" sz="1400" b="1" u="sng" dirty="0">
                <a:solidFill>
                  <a:srgbClr val="FF0000"/>
                </a:solidFill>
                <a:latin typeface="Calibri"/>
                <a:cs typeface="+mn-cs"/>
              </a:rPr>
              <a:t>metadati minimi definiti dalla normativa </a:t>
            </a:r>
            <a:r>
              <a:rPr lang="it-IT" sz="1400" b="1" dirty="0">
                <a:solidFill>
                  <a:srgbClr val="FF0000"/>
                </a:solidFill>
                <a:latin typeface="Calibri"/>
                <a:cs typeface="+mn-cs"/>
              </a:rPr>
              <a:t>(nome, cognome, denominazione, partita iva, codice fiscale, data)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latin typeface="Calibri"/>
              </a:rPr>
              <a:t>NOTA: Le </a:t>
            </a:r>
            <a:r>
              <a:rPr lang="it-IT" dirty="0">
                <a:latin typeface="Calibri"/>
              </a:rPr>
              <a:t>fatture sono sottoposte </a:t>
            </a:r>
            <a:r>
              <a:rPr lang="it-IT" dirty="0" smtClean="0">
                <a:latin typeface="Calibri"/>
              </a:rPr>
              <a:t>ai controlli di FIRMA e FORMATO anche </a:t>
            </a:r>
            <a:r>
              <a:rPr lang="it-IT" dirty="0">
                <a:latin typeface="Calibri"/>
              </a:rPr>
              <a:t>a monte dell’invio in conservazione (</a:t>
            </a:r>
            <a:r>
              <a:rPr lang="it-IT" dirty="0" err="1">
                <a:latin typeface="Calibri"/>
              </a:rPr>
              <a:t>SdI</a:t>
            </a:r>
            <a:r>
              <a:rPr lang="it-IT" dirty="0">
                <a:latin typeface="Calibri"/>
              </a:rPr>
              <a:t> + </a:t>
            </a:r>
            <a:r>
              <a:rPr lang="it-IT" dirty="0" err="1">
                <a:latin typeface="Calibri"/>
              </a:rPr>
              <a:t>NoTIER</a:t>
            </a:r>
            <a:r>
              <a:rPr lang="it-IT" dirty="0" smtClean="0">
                <a:latin typeface="Calibri"/>
              </a:rPr>
              <a:t>)</a:t>
            </a:r>
            <a:endParaRPr lang="it-IT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639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Fasi del processo di conservazione </a:t>
            </a:r>
            <a:r>
              <a:rPr lang="it-IT" altLang="it-IT" sz="2800" dirty="0" smtClean="0"/>
              <a:t>4/10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340767"/>
            <a:ext cx="8106420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RIFIUTO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u="sng" dirty="0" smtClean="0">
                <a:solidFill>
                  <a:schemeClr val="accent6"/>
                </a:solidFill>
                <a:latin typeface="Calibri"/>
                <a:cs typeface="+mn-cs"/>
              </a:rPr>
              <a:t>Se le verifiche sono NEGATIVE </a:t>
            </a:r>
            <a:r>
              <a:rPr lang="it-IT" b="1" dirty="0" smtClean="0">
                <a:solidFill>
                  <a:schemeClr val="accent6"/>
                </a:solidFill>
                <a:latin typeface="Calibri"/>
                <a:cs typeface="+mn-cs"/>
              </a:rPr>
              <a:t>-&gt;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Il pacchetto </a:t>
            </a:r>
            <a:r>
              <a:rPr lang="it-IT" sz="1600" dirty="0">
                <a:solidFill>
                  <a:prstClr val="black"/>
                </a:solidFill>
                <a:latin typeface="Calibri"/>
                <a:cs typeface="+mn-cs"/>
              </a:rPr>
              <a:t>di versamento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viene mantenuto in un’area temporanea di lavoro accessibile tanto al personale di </a:t>
            </a:r>
            <a:r>
              <a:rPr lang="it-IT" sz="1600" dirty="0" err="1" smtClean="0">
                <a:solidFill>
                  <a:prstClr val="black"/>
                </a:solidFill>
                <a:latin typeface="Calibri"/>
                <a:cs typeface="+mn-cs"/>
              </a:rPr>
              <a:t>ParER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 quanto all’utente dell’Ente abilitato alla consultazione e al monitoraggio. Il rifiuto del pacchetto di versamento è immediatamente comunicato al sistema versante (</a:t>
            </a:r>
            <a:r>
              <a:rPr lang="it-IT" sz="1600" dirty="0" err="1" smtClean="0">
                <a:solidFill>
                  <a:prstClr val="black"/>
                </a:solidFill>
                <a:latin typeface="Calibri"/>
                <a:cs typeface="+mn-cs"/>
              </a:rPr>
              <a:t>NoTIER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) mediante l’invio dell’</a:t>
            </a:r>
            <a:r>
              <a:rPr lang="it-IT" sz="1600" b="1" dirty="0" smtClean="0">
                <a:solidFill>
                  <a:prstClr val="black"/>
                </a:solidFill>
                <a:latin typeface="Calibri"/>
                <a:cs typeface="+mn-cs"/>
              </a:rPr>
              <a:t>Esito di versamento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. 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u="sng" dirty="0" smtClean="0">
                <a:solidFill>
                  <a:srgbClr val="FF0000"/>
                </a:solidFill>
                <a:latin typeface="Calibri"/>
                <a:cs typeface="+mn-cs"/>
              </a:rPr>
              <a:t>Tipologia di errore più diffuso e frequente</a:t>
            </a:r>
            <a:r>
              <a:rPr lang="it-IT" sz="2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Calibri"/>
                <a:cs typeface="+mn-cs"/>
              </a:rPr>
              <a:t>= </a:t>
            </a:r>
            <a:r>
              <a:rPr lang="it-IT" sz="2000" b="1" dirty="0" smtClean="0">
                <a:solidFill>
                  <a:srgbClr val="FF0000"/>
                </a:solidFill>
                <a:latin typeface="Calibri"/>
                <a:cs typeface="+mn-cs"/>
              </a:rPr>
              <a:t>Codice registro non configurato all’interno dell’archivio dell’Ente</a:t>
            </a:r>
            <a:endParaRPr lang="it-IT" sz="20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Gestione dell’errore: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prstClr val="black"/>
                </a:solidFill>
                <a:latin typeface="Calibri"/>
                <a:cs typeface="+mn-cs"/>
              </a:rPr>
              <a:t>CASO 1. Nuovo registro istituito dall’Ente e non comunicato a </a:t>
            </a:r>
            <a:r>
              <a:rPr lang="it-IT" sz="1600" b="1" dirty="0" err="1" smtClean="0">
                <a:solidFill>
                  <a:prstClr val="black"/>
                </a:solidFill>
                <a:latin typeface="Calibri"/>
                <a:cs typeface="+mn-cs"/>
              </a:rPr>
              <a:t>ParER</a:t>
            </a:r>
            <a:endParaRPr lang="it-IT" sz="16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just"/>
            <a:r>
              <a:rPr lang="it-IT" sz="1400" dirty="0" smtClean="0">
                <a:solidFill>
                  <a:prstClr val="black"/>
                </a:solidFill>
                <a:latin typeface="Calibri"/>
                <a:cs typeface="+mn-cs"/>
              </a:rPr>
              <a:t>L’Ente deve comunicare a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cs typeface="+mn-cs"/>
              </a:rPr>
              <a:t>ParER</a:t>
            </a:r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cs typeface="+mn-cs"/>
              </a:rPr>
              <a:t>(nel modulo </a:t>
            </a:r>
            <a:r>
              <a:rPr lang="it-IT" sz="1400" dirty="0"/>
              <a:t>«Modifiche e integrazioni alle informazioni già trasmesse per il servizio di conservazione dei documenti fiscali erogato da </a:t>
            </a:r>
            <a:r>
              <a:rPr lang="it-IT" sz="1400" dirty="0" err="1"/>
              <a:t>ParER</a:t>
            </a:r>
            <a:r>
              <a:rPr lang="it-IT" sz="1400" dirty="0"/>
              <a:t>») le informazioni sul </a:t>
            </a:r>
            <a:r>
              <a:rPr lang="it-IT" sz="1400" dirty="0" smtClean="0"/>
              <a:t>nuovo registro da configurare </a:t>
            </a:r>
            <a:r>
              <a:rPr lang="it-IT" sz="1400" dirty="0"/>
              <a:t>all’interno del proprio </a:t>
            </a:r>
            <a:r>
              <a:rPr lang="it-IT" sz="1400" dirty="0" smtClean="0"/>
              <a:t>Archivio. Una </a:t>
            </a:r>
            <a:r>
              <a:rPr lang="it-IT" sz="1400" dirty="0"/>
              <a:t>volta aggiunto il codice registro, </a:t>
            </a:r>
            <a:r>
              <a:rPr lang="it-IT" sz="1400" dirty="0" err="1"/>
              <a:t>NoTIER</a:t>
            </a:r>
            <a:r>
              <a:rPr lang="it-IT" sz="1400" dirty="0"/>
              <a:t> dovrà ripetere il versamento della fattura</a:t>
            </a:r>
            <a:r>
              <a:rPr lang="it-IT" sz="1400" dirty="0" smtClean="0"/>
              <a:t>.</a:t>
            </a:r>
          </a:p>
          <a:p>
            <a:pPr algn="just"/>
            <a:endParaRPr lang="it-IT" sz="1400" dirty="0"/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>
                <a:latin typeface="Calibri"/>
                <a:cs typeface="+mn-cs"/>
              </a:rPr>
              <a:t>CASO 2. Errata indicazione del codice del registro nell’Indice SIP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prstClr val="black"/>
                </a:solidFill>
                <a:latin typeface="Calibri"/>
                <a:cs typeface="+mn-cs"/>
              </a:rPr>
              <a:t>Ad oggi l’Ente </a:t>
            </a:r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deve concordare con </a:t>
            </a:r>
            <a:r>
              <a:rPr lang="it-IT" sz="1400" dirty="0" err="1">
                <a:solidFill>
                  <a:prstClr val="black"/>
                </a:solidFill>
                <a:latin typeface="Calibri"/>
                <a:cs typeface="+mn-cs"/>
              </a:rPr>
              <a:t>NoTIER</a:t>
            </a:r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 la correzione dell’errore che consiste nella sostituzione del codice registro errato con il codice del registro corretto. Una volta corretto, </a:t>
            </a:r>
            <a:r>
              <a:rPr lang="it-IT" sz="1400" dirty="0" err="1">
                <a:solidFill>
                  <a:prstClr val="black"/>
                </a:solidFill>
                <a:latin typeface="Calibri"/>
                <a:cs typeface="+mn-cs"/>
              </a:rPr>
              <a:t>NoTIER</a:t>
            </a:r>
            <a:r>
              <a:rPr lang="it-IT" sz="1400" dirty="0">
                <a:solidFill>
                  <a:prstClr val="black"/>
                </a:solidFill>
                <a:latin typeface="Calibri"/>
                <a:cs typeface="+mn-cs"/>
              </a:rPr>
              <a:t> dovrà ripetere il versamento della fattura.</a:t>
            </a:r>
          </a:p>
          <a:p>
            <a:pPr algn="just"/>
            <a:endParaRPr lang="it-IT" sz="1600" dirty="0" smtClean="0"/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2000" b="1" dirty="0" smtClean="0"/>
          </a:p>
          <a:p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4250980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Fasi del processo di conservazione </a:t>
            </a:r>
            <a:r>
              <a:rPr lang="it-IT" altLang="it-IT" sz="2800" dirty="0" smtClean="0"/>
              <a:t>5/10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340767"/>
            <a:ext cx="8106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ACCETTAZIONE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u="sng" dirty="0" smtClean="0">
                <a:solidFill>
                  <a:schemeClr val="accent6"/>
                </a:solidFill>
                <a:latin typeface="Calibri"/>
                <a:cs typeface="+mn-cs"/>
              </a:rPr>
              <a:t>Se le verifiche sono POSITIVE </a:t>
            </a:r>
            <a:r>
              <a:rPr lang="it-IT" sz="1600" dirty="0" smtClean="0">
                <a:solidFill>
                  <a:schemeClr val="accent6"/>
                </a:solidFill>
                <a:latin typeface="Calibri"/>
                <a:cs typeface="+mn-cs"/>
              </a:rPr>
              <a:t>-&gt;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Il pacchetto </a:t>
            </a:r>
            <a:r>
              <a:rPr lang="it-IT" sz="1600" dirty="0">
                <a:solidFill>
                  <a:prstClr val="black"/>
                </a:solidFill>
                <a:latin typeface="Calibri"/>
                <a:cs typeface="+mn-cs"/>
              </a:rPr>
              <a:t>di versamento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viene inserito all’interno dell’archivio dell’Ente. Esempio: Pacchetto di tipo Fattura attiva n. </a:t>
            </a:r>
            <a:r>
              <a:rPr lang="it-IT" sz="1600" b="1" dirty="0" smtClean="0">
                <a:solidFill>
                  <a:prstClr val="black"/>
                </a:solidFill>
                <a:latin typeface="Calibri"/>
                <a:cs typeface="+mn-cs"/>
              </a:rPr>
              <a:t>V2016003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 del </a:t>
            </a:r>
            <a:r>
              <a:rPr lang="it-IT" sz="1600" b="1" dirty="0" smtClean="0">
                <a:solidFill>
                  <a:prstClr val="black"/>
                </a:solidFill>
                <a:latin typeface="Calibri"/>
                <a:cs typeface="+mn-cs"/>
              </a:rPr>
              <a:t>registro V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emessa dall’</a:t>
            </a:r>
            <a:r>
              <a:rPr lang="it-IT" sz="1600" b="1" dirty="0" smtClean="0">
                <a:solidFill>
                  <a:prstClr val="black"/>
                </a:solidFill>
                <a:latin typeface="Calibri"/>
                <a:cs typeface="+mn-cs"/>
              </a:rPr>
              <a:t>Ente X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nel 2016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/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6" y="2995559"/>
            <a:ext cx="217279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413375" cy="258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95" y="3479180"/>
            <a:ext cx="1127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94" y="3403922"/>
            <a:ext cx="39195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4367535"/>
            <a:ext cx="12747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2" y="3718570"/>
            <a:ext cx="17557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77" y="3861445"/>
            <a:ext cx="11096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80" y="2659062"/>
            <a:ext cx="2139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2659062"/>
            <a:ext cx="548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05" y="3225407"/>
            <a:ext cx="25844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867">
            <a:off x="2023361" y="4439537"/>
            <a:ext cx="3319311" cy="77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81" y="4022994"/>
            <a:ext cx="467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12" y="3618313"/>
            <a:ext cx="1095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49" y="3618314"/>
            <a:ext cx="4572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80" y="4472389"/>
            <a:ext cx="4572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89112" y="5642244"/>
            <a:ext cx="7887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L’accettazione del SIP viene immediatamente comunicata al Sistema versante (</a:t>
            </a:r>
            <a:r>
              <a:rPr lang="it-IT" sz="1600" dirty="0" err="1"/>
              <a:t>NoTIER</a:t>
            </a:r>
            <a:r>
              <a:rPr lang="it-IT" sz="1600" dirty="0"/>
              <a:t>)</a:t>
            </a:r>
          </a:p>
          <a:p>
            <a:pPr algn="just"/>
            <a:r>
              <a:rPr lang="it-IT" sz="1600" dirty="0"/>
              <a:t>con l’invio dell’</a:t>
            </a:r>
            <a:r>
              <a:rPr lang="it-IT" sz="1600" b="1" dirty="0"/>
              <a:t>Esito di versamento </a:t>
            </a:r>
            <a:r>
              <a:rPr lang="it-IT" sz="1600" dirty="0"/>
              <a:t>ovvero un file XML con l’elenco dei controlli eseguiti e dei relativi esiti, la data e i parametri di versamento. L’esito contiene anche il </a:t>
            </a:r>
            <a:r>
              <a:rPr lang="it-IT" sz="1600" b="1" dirty="0"/>
              <a:t>Rapporto di versamento.</a:t>
            </a:r>
          </a:p>
        </p:txBody>
      </p:sp>
    </p:spTree>
    <p:extLst>
      <p:ext uri="{BB962C8B-B14F-4D97-AF65-F5344CB8AC3E}">
        <p14:creationId xmlns:p14="http://schemas.microsoft.com/office/powerpoint/2010/main" val="13228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Fasi del processo di conservazione </a:t>
            </a:r>
            <a:r>
              <a:rPr lang="it-IT" altLang="it-IT" sz="2800" dirty="0" smtClean="0"/>
              <a:t>6/10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340767"/>
            <a:ext cx="81064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GENERAZIONE DEL PACCHETTO DI ARCHIVIAZIONE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Il pacchetto di versamento accettato viene inserito all’interno dell’</a:t>
            </a:r>
            <a:r>
              <a:rPr lang="it-IT" sz="1600" b="1" dirty="0" smtClean="0">
                <a:solidFill>
                  <a:prstClr val="black"/>
                </a:solidFill>
                <a:latin typeface="Calibri"/>
                <a:cs typeface="+mn-cs"/>
              </a:rPr>
              <a:t>Elenco di versamento 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generato mensilmente per tipologia documentaria. L’Elenco viene poi chiuso, gli viene apposto un riferimento temporale e viene firmato digitalmente dal Responsabile della funzione archivistica di conservazione per attestarne la PRESA IN CARICO.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Una volta chiuso e firmato l’Elenco, viene generato il </a:t>
            </a:r>
            <a:r>
              <a:rPr lang="it-IT" sz="1600" b="1" dirty="0" smtClean="0">
                <a:solidFill>
                  <a:prstClr val="black"/>
                </a:solidFill>
                <a:latin typeface="Calibri"/>
                <a:cs typeface="+mn-cs"/>
              </a:rPr>
              <a:t>pacchetto di archiviazione (AIP) dell‘unità documentaria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 costituito da: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Indice AIP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File contenuti nell’unità documentaria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File dell’Indice SIP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File degli Esiti di versamento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File del Rapporto di versamento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libri"/>
                <a:cs typeface="+mn-cs"/>
              </a:rPr>
              <a:t>File con le eventuali precedenti versioni dell’Indice AIP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2000" b="1" dirty="0" smtClean="0"/>
          </a:p>
          <a:p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433142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Fasi del processo di conservazione </a:t>
            </a:r>
            <a:r>
              <a:rPr lang="it-IT" altLang="it-IT" sz="2800" dirty="0" smtClean="0"/>
              <a:t>7/10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 algn="just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800" dirty="0" smtClean="0"/>
          </a:p>
          <a:p>
            <a:pPr marL="0" indent="0" algn="just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1800" dirty="0" smtClean="0"/>
              <a:t>Le fatture inserite all’interno delle serie sono disposte in </a:t>
            </a:r>
            <a:r>
              <a:rPr lang="it-IT" altLang="it-IT" sz="1800" b="1" dirty="0" smtClean="0"/>
              <a:t>ordine di numerazione </a:t>
            </a:r>
            <a:r>
              <a:rPr lang="it-IT" altLang="it-IT" sz="1800" dirty="0" smtClean="0"/>
              <a:t>(numero di emissione per le fatture attive e numero di registrazione per le fatture passive) e in </a:t>
            </a:r>
            <a:r>
              <a:rPr lang="it-IT" altLang="it-IT" sz="1800" b="1" dirty="0" smtClean="0"/>
              <a:t>ordine cronologico </a:t>
            </a:r>
            <a:r>
              <a:rPr lang="it-IT" altLang="it-IT" sz="1800" dirty="0" smtClean="0"/>
              <a:t>(data di emissione per le fatture attive e data di registrazione per le fatture passive)</a:t>
            </a:r>
            <a:endParaRPr lang="it-IT" altLang="it-IT" sz="18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340767"/>
            <a:ext cx="81064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GENERAZIONE DELLE SERIE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/>
              <a:t>I pacchetti di archiviazione generati a partire dai pacchetti di versamento accettati nel sistema di conservazione vengono annualmente selezionati e aggregati in </a:t>
            </a:r>
            <a:r>
              <a:rPr lang="it-IT" b="1" dirty="0" smtClean="0"/>
              <a:t>SERIE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2000" b="1" dirty="0"/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u="sng" dirty="0" smtClean="0"/>
              <a:t>Criterio di CREAZIONE delle serie delle fatture definito da </a:t>
            </a:r>
            <a:r>
              <a:rPr lang="it-IT" sz="2000" u="sng" dirty="0" err="1" smtClean="0"/>
              <a:t>ParER</a:t>
            </a:r>
            <a:endParaRPr lang="it-IT" sz="2000" b="1" dirty="0"/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srgbClr val="FF0000"/>
                </a:solidFill>
              </a:rPr>
              <a:t>ANNUALE - PER TIPOLOGIA DOCUMENTARIA - REGISTRO</a:t>
            </a:r>
          </a:p>
          <a:p>
            <a:endParaRPr lang="it-IT" sz="2000" b="1" dirty="0">
              <a:solidFill>
                <a:schemeClr val="accent2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283968" y="3717033"/>
            <a:ext cx="382241" cy="432048"/>
          </a:xfrm>
          <a:prstGeom prst="downArrow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9112" y="4149081"/>
            <a:ext cx="7887344" cy="1076325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Serie delle fatture attive del registro XXX </a:t>
            </a:r>
            <a:r>
              <a:rPr kumimoji="0" 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EMESSE </a:t>
            </a:r>
            <a:r>
              <a:rPr kumimoji="0" lang="it-IT" sz="2000" b="1" i="0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nell’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 2015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Serie delle fatture passive del registro XXX </a:t>
            </a:r>
            <a:r>
              <a:rPr kumimoji="0" 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REGISTRATE</a:t>
            </a:r>
            <a:r>
              <a:rPr kumimoji="0" lang="it-IT" sz="20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sz="2000" b="1" kern="0" dirty="0">
                <a:solidFill>
                  <a:prstClr val="white"/>
                </a:solidFill>
                <a:latin typeface="Calibri"/>
                <a:cs typeface="+mn-cs"/>
              </a:rPr>
              <a:t>n</a:t>
            </a:r>
            <a:r>
              <a:rPr kumimoji="0" lang="it-IT" sz="2000" b="1" i="0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ell</a:t>
            </a:r>
            <a:r>
              <a:rPr kumimoji="0" lang="it-I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’anno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825410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Fasi del processo di conservazione </a:t>
            </a:r>
            <a:r>
              <a:rPr lang="it-IT" altLang="it-IT" sz="2800" dirty="0" smtClean="0"/>
              <a:t>8/10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340767"/>
            <a:ext cx="810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CONTROLLO DEL CONTENUTO DELLA SERIE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1" u="sng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3200" y="1802432"/>
            <a:ext cx="83612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Il contenuto della serie (quindi l’insieme delle fatture aggregate per registro e anno) è sottoposto a controlli automatici il cui </a:t>
            </a:r>
            <a:r>
              <a:rPr lang="it-IT" b="1" u="sng" dirty="0" smtClean="0"/>
              <a:t>ESITO NON PREGIUDICA LA VALIDAZIONE DELLA SERIE ED IL COMPLETAMENTO DEL PROCESSO DI CONSERVAZIONE</a:t>
            </a:r>
            <a:r>
              <a:rPr lang="it-IT" b="1" dirty="0" smtClean="0"/>
              <a:t>.</a:t>
            </a:r>
          </a:p>
          <a:p>
            <a:endParaRPr lang="it-IT" b="1" dirty="0"/>
          </a:p>
          <a:p>
            <a:r>
              <a:rPr lang="it-IT" b="1" u="sng" dirty="0" smtClean="0">
                <a:solidFill>
                  <a:srgbClr val="FF0000"/>
                </a:solidFill>
              </a:rPr>
              <a:t>Controlli BASE – ATTIVATI SENZA INTERVENTO DELL’ENTE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Corrispondenza tra </a:t>
            </a:r>
            <a:r>
              <a:rPr lang="it-IT" sz="1600" dirty="0"/>
              <a:t>la data della prima </a:t>
            </a:r>
            <a:r>
              <a:rPr lang="it-IT" sz="1600" dirty="0" smtClean="0"/>
              <a:t>fattura e la data minima delle fatture contenute nella serie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Presenza di fatture afferenti alla serie non acquisiste in conservazione perché in stato di errore</a:t>
            </a:r>
          </a:p>
          <a:p>
            <a:endParaRPr lang="it-IT" dirty="0" smtClean="0"/>
          </a:p>
          <a:p>
            <a:r>
              <a:rPr lang="it-IT" b="1" u="sng" dirty="0" smtClean="0">
                <a:solidFill>
                  <a:srgbClr val="FF0000"/>
                </a:solidFill>
              </a:rPr>
              <a:t>Controlli AGGIUNTIVI – ATTIVABILI CON  INTERVENTO DELL’ENTE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Controllo di consistenza, ovvero 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confronto tra il numero totale delle fatture ricevute in conservazione e il numero totale delle fatture emesse/registrate da inviare in conservazione -&gt; </a:t>
            </a:r>
            <a:r>
              <a:rPr lang="it-IT" sz="1600" b="1" dirty="0" smtClean="0"/>
              <a:t>L’ENTE DEVE COMUNICARE LA CONSISTENZA 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rilevazione di eventuali lacune cioè di fatture non presenti nella serie o perché non prodotte o perché non versate - &gt; </a:t>
            </a:r>
            <a:r>
              <a:rPr lang="it-IT" sz="1600" b="1" dirty="0" smtClean="0"/>
              <a:t>L’ENTE DEVE INDICARE IL FORMATO NUMERO PER CIASCUN REGISTRO E CHIEDERE L’ATTIVAZIONE DEL CONTROLLO DI CONSECUTIVIT</a:t>
            </a:r>
            <a:r>
              <a:rPr lang="it-IT" altLang="it-IT" sz="1600" b="1" dirty="0"/>
              <a:t>À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430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tonda angolo diagonale rettangolo 2"/>
          <p:cNvSpPr/>
          <p:nvPr/>
        </p:nvSpPr>
        <p:spPr>
          <a:xfrm>
            <a:off x="683568" y="1556792"/>
            <a:ext cx="2006600" cy="63624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ENTE</a:t>
            </a:r>
            <a:endParaRPr lang="it-IT" sz="2400" dirty="0"/>
          </a:p>
        </p:txBody>
      </p:sp>
      <p:sp>
        <p:nvSpPr>
          <p:cNvPr id="4" name="Arrotonda angolo diagonale rettangolo 3"/>
          <p:cNvSpPr/>
          <p:nvPr/>
        </p:nvSpPr>
        <p:spPr>
          <a:xfrm>
            <a:off x="3491880" y="1484784"/>
            <a:ext cx="2044700" cy="720080"/>
          </a:xfrm>
          <a:prstGeom prst="round2DiagRect">
            <a:avLst/>
          </a:prstGeom>
          <a:ln w="76200" cmpd="sng">
            <a:solidFill>
              <a:srgbClr val="008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Intercent</a:t>
            </a:r>
            <a:r>
              <a:rPr lang="it-IT" sz="2400" dirty="0" smtClean="0"/>
              <a:t>-ER</a:t>
            </a:r>
            <a:endParaRPr lang="it-IT" sz="2400" dirty="0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6444208" y="1484784"/>
            <a:ext cx="1993900" cy="792088"/>
          </a:xfrm>
          <a:prstGeom prst="round2DiagRect">
            <a:avLst/>
          </a:prstGeom>
          <a:ln w="76200" cmpd="sng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ParER</a:t>
            </a:r>
            <a:endParaRPr lang="it-IT" sz="2400" dirty="0"/>
          </a:p>
        </p:txBody>
      </p:sp>
      <p:sp>
        <p:nvSpPr>
          <p:cNvPr id="14" name="Stella a 10 punte 13"/>
          <p:cNvSpPr/>
          <p:nvPr/>
        </p:nvSpPr>
        <p:spPr>
          <a:xfrm>
            <a:off x="1547664" y="2492896"/>
            <a:ext cx="1701800" cy="1193800"/>
          </a:xfrm>
          <a:prstGeom prst="star10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</a:rPr>
              <a:t>Sistema contabile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5" name="Stella a 10 punte 14"/>
          <p:cNvSpPr/>
          <p:nvPr/>
        </p:nvSpPr>
        <p:spPr>
          <a:xfrm>
            <a:off x="4355976" y="2492896"/>
            <a:ext cx="1663700" cy="1193800"/>
          </a:xfrm>
          <a:prstGeom prst="star10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>
                <a:solidFill>
                  <a:srgbClr val="000000"/>
                </a:solidFill>
              </a:rPr>
              <a:t>NotiER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6" name="Stella a 10 punte 15"/>
          <p:cNvSpPr/>
          <p:nvPr/>
        </p:nvSpPr>
        <p:spPr>
          <a:xfrm>
            <a:off x="7236296" y="2492896"/>
            <a:ext cx="1663700" cy="1193800"/>
          </a:xfrm>
          <a:prstGeom prst="star10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>
                <a:solidFill>
                  <a:srgbClr val="000000"/>
                </a:solidFill>
              </a:rPr>
              <a:t>Sacer</a:t>
            </a:r>
            <a:endParaRPr lang="it-IT" sz="2000" b="1" dirty="0">
              <a:solidFill>
                <a:srgbClr val="00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1619672" y="3645024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427984" y="3645024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7308304" y="3645024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755576" y="4221088"/>
            <a:ext cx="2520280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</a:rPr>
              <a:t>Ente soggetto all’obbligo della fatturazione elettronica.  Tenuto o con facoltà di avvalersi dei servizi di </a:t>
            </a:r>
            <a:r>
              <a:rPr lang="it-IT" sz="1600" dirty="0" err="1" smtClean="0">
                <a:solidFill>
                  <a:srgbClr val="000000"/>
                </a:solidFill>
              </a:rPr>
              <a:t>Intercent</a:t>
            </a:r>
            <a:r>
              <a:rPr lang="it-IT" sz="1600" dirty="0" smtClean="0">
                <a:solidFill>
                  <a:srgbClr val="000000"/>
                </a:solidFill>
              </a:rPr>
              <a:t>-ER e </a:t>
            </a:r>
            <a:r>
              <a:rPr lang="it-IT" sz="1600" dirty="0" err="1">
                <a:solidFill>
                  <a:srgbClr val="000000"/>
                </a:solidFill>
              </a:rPr>
              <a:t>P</a:t>
            </a:r>
            <a:r>
              <a:rPr lang="it-IT" sz="1600" dirty="0" err="1" smtClean="0">
                <a:solidFill>
                  <a:srgbClr val="000000"/>
                </a:solidFill>
              </a:rPr>
              <a:t>arER</a:t>
            </a:r>
            <a:r>
              <a:rPr lang="it-IT" sz="1600" dirty="0" smtClean="0">
                <a:solidFill>
                  <a:srgbClr val="000000"/>
                </a:solidFill>
              </a:rPr>
              <a:t> per la gestione delle attività legate alla trasmissione e conservazione delle fatture.</a:t>
            </a:r>
          </a:p>
          <a:p>
            <a:pPr algn="just"/>
            <a:r>
              <a:rPr lang="it-IT" sz="1600" b="1" u="sng" dirty="0" smtClean="0">
                <a:solidFill>
                  <a:srgbClr val="000000"/>
                </a:solidFill>
              </a:rPr>
              <a:t>L.R. 17/2013</a:t>
            </a:r>
            <a:endParaRPr lang="it-IT" sz="1600" b="1" u="sng" dirty="0">
              <a:solidFill>
                <a:srgbClr val="0000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491880" y="4221088"/>
            <a:ext cx="2736304" cy="2448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</a:rPr>
              <a:t>Agenzia regionale per lo sviluppo dei mercati telematici. Soggetto intermediario. Provvede alla trasmissione (emissione e recapito) verso </a:t>
            </a:r>
            <a:r>
              <a:rPr lang="it-IT" sz="1600" dirty="0" err="1" smtClean="0">
                <a:solidFill>
                  <a:srgbClr val="000000"/>
                </a:solidFill>
              </a:rPr>
              <a:t>SdI</a:t>
            </a:r>
            <a:r>
              <a:rPr lang="it-IT" sz="1600" dirty="0" smtClean="0">
                <a:solidFill>
                  <a:srgbClr val="000000"/>
                </a:solidFill>
              </a:rPr>
              <a:t> delle fatture e all’invio delle stesse al </a:t>
            </a:r>
            <a:r>
              <a:rPr lang="it-IT" sz="1600" dirty="0" err="1" smtClean="0">
                <a:solidFill>
                  <a:srgbClr val="000000"/>
                </a:solidFill>
              </a:rPr>
              <a:t>ParER</a:t>
            </a:r>
            <a:r>
              <a:rPr lang="it-IT" sz="1600" dirty="0" smtClean="0">
                <a:solidFill>
                  <a:srgbClr val="000000"/>
                </a:solidFill>
              </a:rPr>
              <a:t> per la conservazione a norma.</a:t>
            </a:r>
          </a:p>
          <a:p>
            <a:pPr algn="just"/>
            <a:r>
              <a:rPr lang="it-IT" sz="1600" b="1" u="sng" dirty="0" smtClean="0">
                <a:solidFill>
                  <a:srgbClr val="000000"/>
                </a:solidFill>
              </a:rPr>
              <a:t>L.R. 17/2013</a:t>
            </a:r>
            <a:endParaRPr lang="it-IT" sz="1600" b="1" u="sng" dirty="0">
              <a:solidFill>
                <a:srgbClr val="00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444208" y="4178300"/>
            <a:ext cx="2520280" cy="2491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</a:rPr>
              <a:t>Polo archivistico regionale. Struttura di conservazione accreditata presso l’</a:t>
            </a:r>
            <a:r>
              <a:rPr lang="it-IT" sz="1600" dirty="0" err="1" smtClean="0">
                <a:solidFill>
                  <a:srgbClr val="000000"/>
                </a:solidFill>
              </a:rPr>
              <a:t>AgID</a:t>
            </a:r>
            <a:r>
              <a:rPr lang="it-IT" sz="1600" dirty="0" smtClean="0">
                <a:solidFill>
                  <a:srgbClr val="000000"/>
                </a:solidFill>
              </a:rPr>
              <a:t>. Cura la conservazione digitale dei documenti informatici anche a rilevanza fiscale. </a:t>
            </a:r>
          </a:p>
          <a:p>
            <a:pPr algn="just"/>
            <a:r>
              <a:rPr lang="it-IT" sz="1600" b="1" u="sng" dirty="0" smtClean="0">
                <a:solidFill>
                  <a:srgbClr val="000000"/>
                </a:solidFill>
              </a:rPr>
              <a:t>L.R. 29/1995</a:t>
            </a:r>
            <a:endParaRPr lang="it-IT" sz="1600" b="1" u="sng" dirty="0">
              <a:solidFill>
                <a:srgbClr val="000000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971600" y="2132856"/>
            <a:ext cx="0" cy="6480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 bwMode="auto">
          <a:xfrm>
            <a:off x="3779912" y="2204864"/>
            <a:ext cx="0" cy="6480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 bwMode="auto">
          <a:xfrm>
            <a:off x="6660232" y="2204864"/>
            <a:ext cx="0" cy="6480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 bwMode="auto">
          <a:xfrm>
            <a:off x="971600" y="2780928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 bwMode="auto">
          <a:xfrm>
            <a:off x="3779912" y="2852936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 bwMode="auto">
          <a:xfrm>
            <a:off x="6660232" y="2852936"/>
            <a:ext cx="576064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39552" y="6206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+mj-lt"/>
              </a:rPr>
              <a:t>Attori coinvolti nel processo</a:t>
            </a:r>
            <a:endParaRPr lang="it-IT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2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Fasi del processo di conservazione </a:t>
            </a:r>
            <a:r>
              <a:rPr lang="it-IT" altLang="it-IT" sz="2800" dirty="0" smtClean="0"/>
              <a:t>9/10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340767"/>
            <a:ext cx="8106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/>
                </a:solidFill>
              </a:rPr>
              <a:t>Comunicazione della consistenza da parte dell’Ente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98713" y="1805751"/>
            <a:ext cx="80912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Numero totale di fatture prodotte/ricevute nell’arco dell’anno che appartengono alla serie</a:t>
            </a:r>
          </a:p>
          <a:p>
            <a:pPr algn="just"/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Estremi della prima e ultima fattura prodotta/ricevuta </a:t>
            </a:r>
          </a:p>
          <a:p>
            <a:pPr algn="just"/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Eventuale presenza di lacune (fatture non prodotte oppure non versate)</a:t>
            </a:r>
          </a:p>
          <a:p>
            <a:pPr algn="just"/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Motivo delle eventuali lacune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b="1" dirty="0"/>
          </a:p>
          <a:p>
            <a:pPr algn="just"/>
            <a:endParaRPr lang="it-IT" b="1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1079426" y="4797152"/>
            <a:ext cx="7000876" cy="1717948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COMUNICAZIONE CONSISTE NELL’INSERIMENTO DA PARTE DELL’ENTE</a:t>
            </a:r>
            <a:r>
              <a:rPr kumimoji="0" lang="it-IT" sz="20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TALI INFORMAZIONI ALL’INTERNO DEL SISTEMA DI CONSERVAZIONE UTILIZZANDO UN’APPOSITA INTERFACCIA ON–LINE DISPONIBILE A PARTIRE DAL MESE DI GIUGNO 2016. 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SARANNO FORNITE</a:t>
            </a:r>
            <a:r>
              <a:rPr kumimoji="0" lang="it-IT" sz="20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APPOSITE ISTRUZIONI OPERATIVE.</a:t>
            </a:r>
            <a:endParaRPr kumimoji="0" lang="it-IT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4282306" y="4221088"/>
            <a:ext cx="382241" cy="432048"/>
          </a:xfrm>
          <a:prstGeom prst="downArrow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019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Fasi del processo di conservazione </a:t>
            </a:r>
            <a:r>
              <a:rPr lang="it-IT" altLang="it-IT" sz="2800" dirty="0" smtClean="0"/>
              <a:t>10/10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961564"/>
            <a:ext cx="81064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CONCLUSIONE </a:t>
            </a:r>
            <a:r>
              <a:rPr lang="it-IT" sz="2400" b="1" dirty="0"/>
              <a:t>DEL </a:t>
            </a:r>
            <a:r>
              <a:rPr lang="it-IT" sz="2400" b="1" dirty="0" smtClean="0"/>
              <a:t>PROCESSO DI CONSERVAZIONE</a:t>
            </a:r>
          </a:p>
          <a:p>
            <a:endParaRPr lang="it-IT" sz="2000" b="1" u="sng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algn="just"/>
            <a:endParaRPr lang="it-IT" b="1" u="sng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algn="just"/>
            <a:r>
              <a:rPr lang="it-IT" b="1" dirty="0"/>
              <a:t>1. </a:t>
            </a:r>
            <a:r>
              <a:rPr lang="it-IT" dirty="0"/>
              <a:t>Validazione della serie da parte del Responsabile della funzione archivistica 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2.  </a:t>
            </a:r>
            <a:r>
              <a:rPr lang="it-IT" dirty="0"/>
              <a:t>Generazione dell’</a:t>
            </a:r>
            <a:r>
              <a:rPr lang="it-IT" b="1" dirty="0"/>
              <a:t>Indice AIP </a:t>
            </a:r>
            <a:r>
              <a:rPr lang="it-IT" dirty="0"/>
              <a:t>della serie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3. </a:t>
            </a:r>
            <a:r>
              <a:rPr lang="it-IT" dirty="0"/>
              <a:t>Firma dell’</a:t>
            </a:r>
            <a:r>
              <a:rPr lang="it-IT" b="1" dirty="0"/>
              <a:t>Indice AIP </a:t>
            </a:r>
            <a:r>
              <a:rPr lang="it-IT" dirty="0"/>
              <a:t>della serie da parte del Responsabile della funzione  archivistica  e apposizione della marca temporale</a:t>
            </a:r>
          </a:p>
          <a:p>
            <a:endParaRPr lang="it-IT" sz="2000" b="1" u="sng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98713" y="1546339"/>
            <a:ext cx="8091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b="1" dirty="0"/>
          </a:p>
          <a:p>
            <a:pPr algn="just"/>
            <a:endParaRPr lang="it-IT" b="1" dirty="0" smtClean="0"/>
          </a:p>
        </p:txBody>
      </p:sp>
      <p:sp>
        <p:nvSpPr>
          <p:cNvPr id="13" name="Freccia a destra 12"/>
          <p:cNvSpPr/>
          <p:nvPr/>
        </p:nvSpPr>
        <p:spPr>
          <a:xfrm>
            <a:off x="1218518" y="5157192"/>
            <a:ext cx="839662" cy="581025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84149"/>
              </p:ext>
            </p:extLst>
          </p:nvPr>
        </p:nvGraphicFramePr>
        <p:xfrm>
          <a:off x="2087548" y="4373746"/>
          <a:ext cx="6300801" cy="2042170"/>
        </p:xfrm>
        <a:graphic>
          <a:graphicData uri="http://schemas.openxmlformats.org/drawingml/2006/table">
            <a:tbl>
              <a:tblPr firstRow="1" bandRow="1"/>
              <a:tblGrid>
                <a:gridCol w="6300801"/>
              </a:tblGrid>
              <a:tr h="2042170">
                <a:tc>
                  <a:txBody>
                    <a:bodyPr/>
                    <a:lstStyle>
                      <a:lvl1pPr marL="0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05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11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17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231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289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346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404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462" algn="l" defTabSz="91411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it-IT" sz="2000" b="1" dirty="0" smtClean="0">
                          <a:solidFill>
                            <a:schemeClr val="bg1"/>
                          </a:solidFill>
                        </a:rPr>
                        <a:t>LA FIRMA DELL’INDICE AIP COMPLETA IL PROCESSO DI CONSERVAZIONE</a:t>
                      </a:r>
                      <a:r>
                        <a:rPr lang="it-IT" sz="2000" b="1" baseline="0" dirty="0" smtClean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lang="it-IT" sz="2000" b="1" dirty="0" smtClean="0">
                          <a:solidFill>
                            <a:schemeClr val="bg1"/>
                          </a:solidFill>
                        </a:rPr>
                        <a:t>DETERMINA L’ACCETTAZIONE DELLA </a:t>
                      </a:r>
                      <a:r>
                        <a:rPr lang="it-IT" sz="2000" b="1" u="sng" dirty="0" smtClean="0">
                          <a:solidFill>
                            <a:schemeClr val="bg1"/>
                          </a:solidFill>
                        </a:rPr>
                        <a:t>CUSTODIA</a:t>
                      </a:r>
                      <a:r>
                        <a:rPr lang="it-IT" sz="2000" b="1" dirty="0" smtClean="0">
                          <a:solidFill>
                            <a:schemeClr val="bg1"/>
                          </a:solidFill>
                        </a:rPr>
                        <a:t> DA PARTE DI PARER DEI DOCUMENTI INFORMATICI VERSATI DALL’ENTE.</a:t>
                      </a:r>
                    </a:p>
                    <a:p>
                      <a:pPr algn="just"/>
                      <a:endParaRPr lang="it-IT" sz="20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432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</a:t>
            </a:r>
            <a:r>
              <a:rPr lang="it-IT" altLang="it-IT" sz="2800" dirty="0" smtClean="0"/>
              <a:t>  Consultazione delle fatture conservate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196752"/>
            <a:ext cx="81064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u="sng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algn="just"/>
            <a:r>
              <a:rPr lang="it-IT" dirty="0" smtClean="0">
                <a:latin typeface="Calibri"/>
                <a:cs typeface="+mn-cs"/>
              </a:rPr>
              <a:t>I documenti conservati sono in qualsiasi momento consultabili dall’utente abilitato all’accesso nel sistema di conservazione. Gli utenti da abilitare sono comunicati dall’Ente nella </a:t>
            </a:r>
            <a:r>
              <a:rPr lang="it-IT" b="1" dirty="0" smtClean="0">
                <a:latin typeface="Calibri"/>
                <a:cs typeface="+mn-cs"/>
              </a:rPr>
              <a:t>Domanda di iscrizione ai servizi del Nodo Telematico di Interscambio Regione Emilia-Romagna (</a:t>
            </a:r>
            <a:r>
              <a:rPr lang="it-IT" b="1" dirty="0" err="1" smtClean="0">
                <a:latin typeface="Calibri"/>
                <a:cs typeface="+mn-cs"/>
              </a:rPr>
              <a:t>NoTIER</a:t>
            </a:r>
            <a:r>
              <a:rPr lang="it-IT" b="1" dirty="0" smtClean="0">
                <a:latin typeface="Calibri"/>
                <a:cs typeface="+mn-cs"/>
              </a:rPr>
              <a:t>) </a:t>
            </a:r>
            <a:r>
              <a:rPr lang="it-IT" dirty="0" smtClean="0">
                <a:latin typeface="Calibri"/>
                <a:cs typeface="+mn-cs"/>
              </a:rPr>
              <a:t>e, in caso di aggiornamento, nel modulo </a:t>
            </a:r>
            <a:r>
              <a:rPr lang="it-IT" b="1" dirty="0" smtClean="0">
                <a:latin typeface="Calibri"/>
                <a:cs typeface="+mn-cs"/>
              </a:rPr>
              <a:t>Modifiche e integrazioni alle informazioni già trasmesse per il servizio di conservazione dei documenti fiscali erogato da </a:t>
            </a:r>
            <a:r>
              <a:rPr lang="it-IT" b="1" dirty="0" err="1" smtClean="0">
                <a:latin typeface="Calibri"/>
                <a:cs typeface="+mn-cs"/>
              </a:rPr>
              <a:t>ParER</a:t>
            </a:r>
            <a:r>
              <a:rPr lang="it-IT" b="1" dirty="0" smtClean="0">
                <a:latin typeface="Calibri"/>
                <a:cs typeface="+mn-cs"/>
              </a:rPr>
              <a:t>.</a:t>
            </a:r>
            <a:endParaRPr lang="it-IT" b="1" dirty="0"/>
          </a:p>
          <a:p>
            <a:endParaRPr lang="it-IT" sz="2000" b="1" u="sng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COME </a:t>
            </a:r>
          </a:p>
          <a:p>
            <a:r>
              <a:rPr lang="it-IT" sz="2000" dirty="0" smtClean="0">
                <a:latin typeface="Calibri"/>
                <a:cs typeface="+mn-cs"/>
              </a:rPr>
              <a:t>Tramite l’interfaccia web del sistema di conservazione </a:t>
            </a:r>
            <a:r>
              <a:rPr lang="it-IT" sz="2000" dirty="0" err="1" smtClean="0">
                <a:latin typeface="Calibri"/>
                <a:cs typeface="+mn-cs"/>
              </a:rPr>
              <a:t>Sacer</a:t>
            </a:r>
            <a:r>
              <a:rPr lang="it-IT" sz="2000" dirty="0" smtClean="0">
                <a:latin typeface="Calibri"/>
                <a:cs typeface="+mn-cs"/>
              </a:rPr>
              <a:t> collegandosi al link </a:t>
            </a:r>
            <a:r>
              <a:rPr lang="it-IT" sz="2000" b="1" u="sng" dirty="0" smtClean="0">
                <a:latin typeface="Calibri"/>
                <a:cs typeface="+mn-cs"/>
              </a:rPr>
              <a:t>https://parer.regione.emilia-romagna.it </a:t>
            </a:r>
            <a:r>
              <a:rPr lang="it-IT" sz="2000" dirty="0" smtClean="0">
                <a:latin typeface="Calibri"/>
                <a:cs typeface="+mn-cs"/>
              </a:rPr>
              <a:t>e utilizzando le credenziali fornite da </a:t>
            </a:r>
            <a:r>
              <a:rPr lang="it-IT" sz="2000" dirty="0" err="1" smtClean="0">
                <a:latin typeface="Calibri"/>
                <a:cs typeface="+mn-cs"/>
              </a:rPr>
              <a:t>ParER</a:t>
            </a:r>
            <a:endParaRPr lang="it-IT" sz="2000" dirty="0" smtClean="0">
              <a:latin typeface="Calibri"/>
              <a:cs typeface="+mn-cs"/>
            </a:endParaRPr>
          </a:p>
          <a:p>
            <a:endParaRPr lang="it-IT" sz="2000" dirty="0">
              <a:latin typeface="Calibri"/>
              <a:cs typeface="+mn-cs"/>
            </a:endParaRPr>
          </a:p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COSA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/>
                <a:cs typeface="+mn-cs"/>
              </a:rPr>
              <a:t>Ricerca, consultazione, download delle </a:t>
            </a:r>
            <a:r>
              <a:rPr lang="it-IT" sz="2000" b="1" u="sng" dirty="0" smtClean="0">
                <a:latin typeface="Calibri"/>
                <a:cs typeface="+mn-cs"/>
              </a:rPr>
              <a:t>fatture conservate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/>
                <a:cs typeface="+mn-cs"/>
              </a:rPr>
              <a:t>Acquisizione delle </a:t>
            </a:r>
            <a:r>
              <a:rPr lang="it-IT" sz="2000" b="1" u="sng" dirty="0" smtClean="0">
                <a:latin typeface="Calibri"/>
                <a:cs typeface="+mn-cs"/>
              </a:rPr>
              <a:t>prove di conservazione</a:t>
            </a:r>
          </a:p>
          <a:p>
            <a:endParaRPr lang="it-IT" sz="2000" dirty="0" smtClean="0">
              <a:latin typeface="Calibri"/>
              <a:cs typeface="+mn-cs"/>
            </a:endParaRPr>
          </a:p>
          <a:p>
            <a:endParaRPr lang="it-IT" sz="2000" dirty="0" smtClean="0">
              <a:latin typeface="Calibri"/>
              <a:cs typeface="+mn-cs"/>
            </a:endParaRPr>
          </a:p>
          <a:p>
            <a:endParaRPr lang="it-IT" sz="200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583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</a:t>
            </a:r>
            <a:r>
              <a:rPr lang="it-IT" altLang="it-IT" sz="2800" dirty="0" smtClean="0"/>
              <a:t>   Tempistiche del processo 1/3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340767"/>
            <a:ext cx="81064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u="sng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endParaRPr lang="it-IT" b="1" u="sng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algn="just"/>
            <a:endParaRPr lang="it-IT" dirty="0" smtClean="0"/>
          </a:p>
          <a:p>
            <a:pPr algn="just"/>
            <a:endParaRPr lang="it-IT" sz="2000" b="1" u="sng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28" y="1724763"/>
            <a:ext cx="74628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77516" y="424413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Calibri"/>
                <a:cs typeface="+mn-cs"/>
              </a:rPr>
              <a:t>                </a:t>
            </a:r>
            <a:endParaRPr lang="it-IT" sz="2400" dirty="0"/>
          </a:p>
        </p:txBody>
      </p:sp>
      <p:sp>
        <p:nvSpPr>
          <p:cNvPr id="4" name="Freccia destra 3"/>
          <p:cNvSpPr/>
          <p:nvPr/>
        </p:nvSpPr>
        <p:spPr bwMode="auto">
          <a:xfrm>
            <a:off x="877516" y="4302808"/>
            <a:ext cx="640382" cy="268608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21198" y="4121019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Fattura </a:t>
            </a:r>
            <a:r>
              <a:rPr lang="it-IT" sz="2000" b="1" u="sng" dirty="0" smtClean="0"/>
              <a:t>attiva emessa </a:t>
            </a:r>
            <a:r>
              <a:rPr lang="it-IT" sz="2000" b="1" dirty="0" smtClean="0"/>
              <a:t>nel 2015</a:t>
            </a:r>
          </a:p>
          <a:p>
            <a:r>
              <a:rPr lang="it-IT" sz="2000" dirty="0" smtClean="0"/>
              <a:t>Il processo di conservazione si chiude entro il  31/12/2016</a:t>
            </a:r>
            <a:endParaRPr lang="it-IT" sz="2000" dirty="0"/>
          </a:p>
        </p:txBody>
      </p:sp>
      <p:sp>
        <p:nvSpPr>
          <p:cNvPr id="11" name="Freccia destra 3"/>
          <p:cNvSpPr/>
          <p:nvPr/>
        </p:nvSpPr>
        <p:spPr bwMode="auto">
          <a:xfrm>
            <a:off x="877516" y="5301208"/>
            <a:ext cx="640382" cy="268608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31592" y="5081569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Fattura </a:t>
            </a:r>
            <a:r>
              <a:rPr lang="it-IT" sz="2000" b="1" u="sng" dirty="0" smtClean="0"/>
              <a:t>passiva registrata </a:t>
            </a:r>
            <a:r>
              <a:rPr lang="it-IT" sz="2000" b="1" dirty="0" smtClean="0"/>
              <a:t>nel 2015</a:t>
            </a:r>
          </a:p>
          <a:p>
            <a:r>
              <a:rPr lang="it-IT" sz="2000" dirty="0" smtClean="0"/>
              <a:t>Il processo di conservazione si chiude entro il  31/12/2016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59827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</a:t>
            </a:r>
            <a:r>
              <a:rPr lang="it-IT" altLang="it-IT" sz="2800" dirty="0" smtClean="0"/>
              <a:t>   </a:t>
            </a:r>
            <a:r>
              <a:rPr lang="it-IT" altLang="it-IT" sz="2800" dirty="0"/>
              <a:t>Tempistiche del processo </a:t>
            </a:r>
            <a:r>
              <a:rPr lang="it-IT" altLang="it-IT" sz="2800" dirty="0" smtClean="0"/>
              <a:t>2/3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6302" y="1340767"/>
            <a:ext cx="81064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+mn-cs"/>
              </a:rPr>
              <a:t>Calendario attività 2016</a:t>
            </a: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000" b="1" dirty="0">
              <a:solidFill>
                <a:schemeClr val="accent2">
                  <a:lumMod val="50000"/>
                </a:schemeClr>
              </a:solidFill>
              <a:latin typeface="Calibri"/>
              <a:cs typeface="+mn-cs"/>
            </a:endParaRP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000" b="1" dirty="0" smtClean="0">
              <a:solidFill>
                <a:schemeClr val="accent2">
                  <a:lumMod val="50000"/>
                </a:schemeClr>
              </a:solidFill>
              <a:latin typeface="Calibri"/>
              <a:cs typeface="+mn-cs"/>
            </a:endParaRPr>
          </a:p>
          <a:p>
            <a:endParaRPr lang="it-IT" sz="2000" b="1" u="sng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endParaRPr lang="it-IT" b="1" u="sng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2" y="1725324"/>
            <a:ext cx="8499997" cy="485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093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</a:t>
            </a:r>
            <a:r>
              <a:rPr lang="it-IT" altLang="it-IT" sz="2800" dirty="0" smtClean="0"/>
              <a:t>   </a:t>
            </a:r>
            <a:r>
              <a:rPr lang="it-IT" altLang="it-IT" sz="2800" dirty="0"/>
              <a:t>Tempistiche del processo </a:t>
            </a:r>
            <a:r>
              <a:rPr lang="it-IT" altLang="it-IT" sz="2800" dirty="0" smtClean="0"/>
              <a:t>3/3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268761"/>
            <a:ext cx="82011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Dettaglio attività calendario 2016</a:t>
            </a:r>
          </a:p>
          <a:p>
            <a:endParaRPr lang="it-IT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/>
                <a:cs typeface="+mn-cs"/>
              </a:rPr>
              <a:t>Versamento fatture (attive e passive)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+mn-cs"/>
              </a:rPr>
              <a:t> -&gt; </a:t>
            </a:r>
            <a:r>
              <a:rPr lang="it-IT" b="1" u="sng" dirty="0" smtClean="0">
                <a:solidFill>
                  <a:srgbClr val="FF0000"/>
                </a:solidFill>
                <a:latin typeface="Calibri"/>
                <a:cs typeface="+mn-cs"/>
              </a:rPr>
              <a:t>entro il 31 maggio 2016</a:t>
            </a:r>
          </a:p>
          <a:p>
            <a:endParaRPr lang="it-IT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/>
                <a:cs typeface="+mn-cs"/>
              </a:rPr>
              <a:t>Creazione delle serie delle fatture -&gt; </a:t>
            </a:r>
            <a:r>
              <a:rPr lang="it-IT" b="1" u="sng" dirty="0" smtClean="0">
                <a:solidFill>
                  <a:srgbClr val="FF0000"/>
                </a:solidFill>
                <a:latin typeface="Calibri"/>
                <a:cs typeface="+mn-cs"/>
              </a:rPr>
              <a:t>entro il 10 giugno 2016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/>
                <a:cs typeface="+mn-cs"/>
              </a:rPr>
              <a:t>Verifica delle eventuali anomalie/versamenti falliti e comunicazione da parte di </a:t>
            </a:r>
            <a:r>
              <a:rPr lang="it-IT" dirty="0" err="1" smtClean="0">
                <a:latin typeface="Calibri"/>
                <a:cs typeface="+mn-cs"/>
              </a:rPr>
              <a:t>ParER</a:t>
            </a:r>
            <a:r>
              <a:rPr lang="it-IT" dirty="0" smtClean="0">
                <a:latin typeface="Calibri"/>
                <a:cs typeface="+mn-cs"/>
              </a:rPr>
              <a:t> all’Ente -&gt; </a:t>
            </a:r>
            <a:r>
              <a:rPr lang="it-IT" b="1" u="sng" dirty="0" smtClean="0">
                <a:solidFill>
                  <a:srgbClr val="FF0000"/>
                </a:solidFill>
                <a:latin typeface="Calibri"/>
                <a:cs typeface="+mn-cs"/>
              </a:rPr>
              <a:t>entro il 30 giugno 2016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/>
                <a:cs typeface="+mn-cs"/>
              </a:rPr>
              <a:t>Gestione degli eventuali errori di versamento -&gt; </a:t>
            </a:r>
            <a:r>
              <a:rPr lang="it-IT" b="1" u="sng" dirty="0" smtClean="0">
                <a:solidFill>
                  <a:srgbClr val="FF0000"/>
                </a:solidFill>
                <a:latin typeface="Calibri"/>
                <a:cs typeface="+mn-cs"/>
              </a:rPr>
              <a:t>dal 1 giugno al 30 settembre 2016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/>
                <a:cs typeface="+mn-cs"/>
              </a:rPr>
              <a:t>Comunicazione da parte dell’Ente dei dati sulla consistenza delle serie create -&gt; </a:t>
            </a:r>
            <a:r>
              <a:rPr lang="it-IT" b="1" u="sng" dirty="0" smtClean="0">
                <a:solidFill>
                  <a:srgbClr val="FF0000"/>
                </a:solidFill>
                <a:latin typeface="Calibri"/>
                <a:cs typeface="+mn-cs"/>
              </a:rPr>
              <a:t>dal 11 giugno al 30 settembre 2016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/>
                <a:cs typeface="+mn-cs"/>
              </a:rPr>
              <a:t>Nuovo controllo del contenuto della serie in seguito all’inserimento dei dati sulla consistenza -&gt; </a:t>
            </a:r>
            <a:r>
              <a:rPr lang="it-IT" b="1" u="sng" dirty="0" smtClean="0">
                <a:solidFill>
                  <a:srgbClr val="FF0000"/>
                </a:solidFill>
                <a:latin typeface="Calibri"/>
                <a:cs typeface="+mn-cs"/>
              </a:rPr>
              <a:t>dal 1 ottobre al 31 ottobre 2016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/>
                <a:cs typeface="+mn-cs"/>
              </a:rPr>
              <a:t>Validazione e firma delle serie delle fatture -&gt; </a:t>
            </a:r>
            <a:r>
              <a:rPr lang="it-IT" b="1" u="sng" dirty="0" smtClean="0">
                <a:solidFill>
                  <a:srgbClr val="FF0000"/>
                </a:solidFill>
                <a:latin typeface="Calibri"/>
                <a:cs typeface="+mn-cs"/>
              </a:rPr>
              <a:t>dal 1 novembre al 15 dicembre 2016</a:t>
            </a:r>
          </a:p>
          <a:p>
            <a:endParaRPr lang="it-IT" b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endParaRPr lang="it-IT" b="1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99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</a:t>
            </a:r>
            <a:r>
              <a:rPr lang="it-IT" altLang="it-IT" sz="2800" dirty="0" smtClean="0"/>
              <a:t>   Tiriamo le fila…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5576" y="1340767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  <a:latin typeface="Calibri"/>
                <a:cs typeface="+mn-cs"/>
              </a:rPr>
              <a:t>La fattura viene versata in conservazione come unità documentaria di tipologia FATTURA ATTIVA  o FATTURA PASSIVA;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  <a:latin typeface="Calibri"/>
                <a:cs typeface="+mn-cs"/>
              </a:rPr>
              <a:t>La fattura viene versata in conservazione insieme ad un set di metadati che ne garantisce l’IDENTIFICAZIONE, la RICERCA e la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DESCRIZIONE;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  <a:latin typeface="Calibri"/>
                <a:cs typeface="+mn-cs"/>
              </a:rPr>
              <a:t>La conservazione delle fatture elettroniche ha tempi definiti dalla normativa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  <a:latin typeface="Calibri"/>
                <a:cs typeface="+mn-cs"/>
              </a:rPr>
              <a:t>La chiusura del processo di conservazione è </a:t>
            </a:r>
            <a:r>
              <a:rPr lang="it-IT" b="1" dirty="0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it-IT" b="1" dirty="0" smtClean="0">
                <a:solidFill>
                  <a:prstClr val="black"/>
                </a:solidFill>
                <a:latin typeface="Calibri"/>
                <a:cs typeface="+mn-cs"/>
              </a:rPr>
              <a:t>receduta da una serie di di attività e richiede una pianificazione coordinata tra tutti gli attori coinvolti (Ente-</a:t>
            </a:r>
            <a:r>
              <a:rPr lang="it-IT" b="1" dirty="0" err="1" smtClean="0">
                <a:solidFill>
                  <a:prstClr val="black"/>
                </a:solidFill>
                <a:latin typeface="Calibri"/>
                <a:cs typeface="+mn-cs"/>
              </a:rPr>
              <a:t>NoTIER</a:t>
            </a:r>
            <a:r>
              <a:rPr lang="it-IT" b="1" dirty="0" smtClean="0">
                <a:solidFill>
                  <a:prstClr val="black"/>
                </a:solidFill>
                <a:latin typeface="Calibri"/>
                <a:cs typeface="+mn-cs"/>
              </a:rPr>
              <a:t>-</a:t>
            </a:r>
            <a:r>
              <a:rPr lang="it-IT" b="1" dirty="0" err="1" smtClean="0">
                <a:solidFill>
                  <a:prstClr val="black"/>
                </a:solidFill>
                <a:latin typeface="Calibri"/>
                <a:cs typeface="+mn-cs"/>
              </a:rPr>
              <a:t>ParER</a:t>
            </a:r>
            <a:r>
              <a:rPr lang="it-IT" b="1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endParaRPr lang="it-IT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528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080" y="476672"/>
            <a:ext cx="8220075" cy="576064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/>
              <a:t> </a:t>
            </a:r>
            <a:r>
              <a:rPr lang="it-IT" altLang="it-IT" sz="2800" dirty="0" smtClean="0"/>
              <a:t>  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9112" y="1341438"/>
            <a:ext cx="8227888" cy="5218112"/>
          </a:xfrm>
        </p:spPr>
        <p:txBody>
          <a:bodyPr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      </a:t>
            </a:r>
          </a:p>
          <a:p>
            <a:endParaRPr lang="it-IT" sz="1800" b="1" dirty="0">
              <a:solidFill>
                <a:srgbClr val="FF0000"/>
              </a:solidFill>
            </a:endParaRPr>
          </a:p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37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9112" y="1484784"/>
            <a:ext cx="8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5576" y="1340767"/>
            <a:ext cx="799288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solidFill>
                <a:srgbClr val="000000"/>
              </a:solidFill>
            </a:endParaRPr>
          </a:p>
          <a:p>
            <a:endParaRPr lang="it-IT" sz="2000" b="1" dirty="0" smtClean="0">
              <a:solidFill>
                <a:srgbClr val="000000"/>
              </a:solidFill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Presupposto </a:t>
            </a:r>
            <a:r>
              <a:rPr lang="it-IT" b="1" dirty="0">
                <a:solidFill>
                  <a:prstClr val="black"/>
                </a:solidFill>
                <a:latin typeface="Calibri"/>
              </a:rPr>
              <a:t>per l’avvio del processo -&gt; VERSAMENTO delle FATTURE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b="1" dirty="0">
                <a:solidFill>
                  <a:prstClr val="black"/>
                </a:solidFill>
                <a:latin typeface="Calibri"/>
              </a:rPr>
              <a:t>Fatture attive = versamento automatico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decorsi 60 </a:t>
            </a:r>
            <a:r>
              <a:rPr lang="it-IT" b="1" dirty="0">
                <a:solidFill>
                  <a:prstClr val="black"/>
                </a:solidFill>
                <a:latin typeface="Calibri"/>
              </a:rPr>
              <a:t>gg dall’emissione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Fatture passive =</a:t>
            </a:r>
            <a:r>
              <a:rPr lang="it-IT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versamento conseguente all’invio da parte dell’Ente a </a:t>
            </a:r>
            <a:r>
              <a:rPr lang="it-IT" b="1" dirty="0" err="1" smtClean="0">
                <a:solidFill>
                  <a:prstClr val="black"/>
                </a:solidFill>
                <a:latin typeface="Calibri"/>
              </a:rPr>
              <a:t>NoTIER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 dei dati fiscali di integrazione 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b="1" dirty="0">
              <a:solidFill>
                <a:prstClr val="black"/>
              </a:solidFill>
              <a:latin typeface="Calibri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La gestione del processo richiede la comunicazione da parte dell’Ente a </a:t>
            </a:r>
            <a:r>
              <a:rPr lang="it-IT" b="1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it-IT" b="1" dirty="0" err="1" smtClean="0">
                <a:solidFill>
                  <a:prstClr val="black"/>
                </a:solidFill>
                <a:latin typeface="Calibri"/>
              </a:rPr>
              <a:t>arER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 delle seguenti informazioni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-  Utenti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-  Registri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-  Formato numero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-  (Eventuale) Richiesta di attivazione del controllo di consecutività</a:t>
            </a: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-  (</a:t>
            </a:r>
            <a:r>
              <a:rPr lang="it-IT" b="1" dirty="0">
                <a:solidFill>
                  <a:prstClr val="black"/>
                </a:solidFill>
                <a:latin typeface="Calibri"/>
              </a:rPr>
              <a:t>Eventuale)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 Dati sulla consistenza delle serie delle fatture</a:t>
            </a: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b="1" dirty="0">
              <a:solidFill>
                <a:prstClr val="black"/>
              </a:solidFill>
              <a:latin typeface="Calibri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dirty="0">
              <a:solidFill>
                <a:prstClr val="black"/>
              </a:solidFill>
              <a:latin typeface="Calibri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b="1" dirty="0">
              <a:solidFill>
                <a:prstClr val="black"/>
              </a:solidFill>
              <a:latin typeface="Calibri"/>
            </a:endParaRPr>
          </a:p>
          <a:p>
            <a:pPr marL="285750" lvl="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dirty="0">
              <a:solidFill>
                <a:prstClr val="black"/>
              </a:solidFill>
              <a:latin typeface="Calibri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 defTabSz="457200" fontAlgn="auto">
              <a:spcBef>
                <a:spcPts val="0"/>
              </a:spcBef>
              <a:spcAft>
                <a:spcPts val="0"/>
              </a:spcAft>
            </a:pPr>
            <a:endParaRPr lang="it-IT" b="1" u="sng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565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67544" y="3789040"/>
            <a:ext cx="8424863" cy="7917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89973" tIns="46785" rIns="89973" bIns="46785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800" b="1" dirty="0" smtClean="0">
                <a:solidFill>
                  <a:prstClr val="white"/>
                </a:solidFill>
              </a:rPr>
              <a:t>Elisa Buzzetti      	</a:t>
            </a:r>
            <a:r>
              <a:rPr lang="it-IT" altLang="it-IT" sz="1800" b="1" u="sng" dirty="0" smtClean="0">
                <a:solidFill>
                  <a:prstClr val="white"/>
                </a:solidFill>
                <a:hlinkClick r:id="rId3"/>
              </a:rPr>
              <a:t>ebuzzetti@regione.emilia-romagna.it</a:t>
            </a:r>
            <a:r>
              <a:rPr lang="it-IT" altLang="it-IT" sz="1800" b="1" dirty="0" smtClean="0">
                <a:solidFill>
                  <a:prstClr val="white"/>
                </a:solidFill>
              </a:rPr>
              <a:t>    </a:t>
            </a:r>
            <a:r>
              <a:rPr lang="it-IT" altLang="it-IT" sz="1200" b="1" dirty="0" smtClean="0">
                <a:solidFill>
                  <a:prstClr val="white"/>
                </a:solidFill>
              </a:rPr>
              <a:t>	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200" b="1" dirty="0" smtClean="0">
              <a:solidFill>
                <a:prstClr val="white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    Riferimenti normativi 1/3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3680" y="1477963"/>
            <a:ext cx="8548687" cy="5218112"/>
          </a:xfrm>
        </p:spPr>
        <p:txBody>
          <a:bodyPr/>
          <a:lstStyle/>
          <a:p>
            <a:pPr marL="0" indent="0"/>
            <a:r>
              <a:rPr lang="it-IT" sz="2000" b="1" dirty="0">
                <a:solidFill>
                  <a:srgbClr val="FF0000"/>
                </a:solidFill>
              </a:rPr>
              <a:t>DMEF 17 giugno </a:t>
            </a:r>
            <a:r>
              <a:rPr lang="it-IT" sz="2000" b="1" dirty="0" smtClean="0">
                <a:solidFill>
                  <a:srgbClr val="FF0000"/>
                </a:solidFill>
              </a:rPr>
              <a:t>2014</a:t>
            </a:r>
            <a:r>
              <a:rPr lang="it-IT" sz="2000" dirty="0">
                <a:solidFill>
                  <a:srgbClr val="FF0000"/>
                </a:solidFill>
              </a:rPr>
              <a:t/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1800" i="1" dirty="0">
                <a:solidFill>
                  <a:srgbClr val="FF0000"/>
                </a:solidFill>
              </a:rPr>
              <a:t>Modalità di assolvimento degli obblighi fiscali relativi ai documenti informatici ed alla loro riproduzione  su diversi tipi di supporto – articolo 21, comma 5, del decreto legislativo n. </a:t>
            </a:r>
            <a:r>
              <a:rPr lang="it-IT" sz="1800" i="1" dirty="0" smtClean="0">
                <a:solidFill>
                  <a:srgbClr val="FF0000"/>
                </a:solidFill>
              </a:rPr>
              <a:t>82/2005</a:t>
            </a:r>
          </a:p>
          <a:p>
            <a:r>
              <a:rPr lang="it-IT" sz="1800" i="1" dirty="0">
                <a:solidFill>
                  <a:srgbClr val="FF0000"/>
                </a:solidFill>
              </a:rPr>
              <a:t> </a:t>
            </a:r>
            <a:r>
              <a:rPr lang="it-IT" sz="1800" i="1" dirty="0" smtClean="0">
                <a:solidFill>
                  <a:srgbClr val="FF0000"/>
                </a:solidFill>
              </a:rPr>
              <a:t>     </a:t>
            </a:r>
            <a:r>
              <a:rPr lang="it-IT" sz="1800" b="1" u="sng" dirty="0" smtClean="0"/>
              <a:t>I </a:t>
            </a:r>
            <a:r>
              <a:rPr lang="it-IT" sz="1800" b="1" u="sng" dirty="0"/>
              <a:t>documenti  rilevanti ai fini fiscali sono conservati in modo tale che</a:t>
            </a:r>
            <a:r>
              <a:rPr lang="it-IT" sz="1800" b="1" u="sng" dirty="0" smtClean="0"/>
              <a:t>:</a:t>
            </a:r>
            <a:endParaRPr lang="it-IT" sz="1800" i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Siano </a:t>
            </a:r>
            <a:r>
              <a:rPr lang="it-IT" sz="1600" i="1" dirty="0"/>
              <a:t>rispettate le norme del codice civile, le disposizioni del codice dell’amministrazione digitale e delle relative regole tecniche e le altre norme tributarie riguardanti la corretta tenuta della </a:t>
            </a:r>
            <a:r>
              <a:rPr lang="it-IT" sz="1600" i="1" dirty="0" smtClean="0"/>
              <a:t>contabilità</a:t>
            </a:r>
            <a:endParaRPr lang="it-IT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Siano </a:t>
            </a:r>
            <a:r>
              <a:rPr lang="it-IT" sz="1600" i="1" dirty="0"/>
              <a:t>consentite le funzioni di ricerca e di estrazione delle informazioni in relazione almeno al cognome, nome, alla denominazione, al codice fiscale, alla partita IVA, alla data o associazioni logiche di questi ultimi […]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Il </a:t>
            </a:r>
            <a:r>
              <a:rPr lang="it-IT" sz="1600" i="1" dirty="0"/>
              <a:t>processo di conservazione dei documenti informatici termina con l’apposizione di un riferimento temporale opponibile a terzi sul </a:t>
            </a:r>
            <a:r>
              <a:rPr lang="it-IT" sz="1600" i="1" dirty="0" smtClean="0"/>
              <a:t>pacchetto </a:t>
            </a:r>
            <a:r>
              <a:rPr lang="it-IT" sz="1600" i="1" dirty="0"/>
              <a:t>di archiviazione </a:t>
            </a:r>
            <a:endParaRPr lang="it-IT" sz="16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Il processo di conservazione è </a:t>
            </a:r>
            <a:r>
              <a:rPr lang="it-IT" sz="1600" i="1" dirty="0"/>
              <a:t>effettuato entro il termine previsto dall’art. 7, comma 4-ter, del decreto-legge 10 giugno 1994, n.357, convertito con modificazioni dalla legge 4 agosto 1994, n.489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03763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67233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    Riferimenti normativi 2/3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3680" y="1639888"/>
            <a:ext cx="8548687" cy="5218112"/>
          </a:xfrm>
        </p:spPr>
        <p:txBody>
          <a:bodyPr/>
          <a:lstStyle/>
          <a:p>
            <a:pPr marL="0" indent="0" algn="just"/>
            <a:r>
              <a:rPr lang="it-IT" sz="2000" b="1" dirty="0" smtClean="0">
                <a:solidFill>
                  <a:srgbClr val="FF0000"/>
                </a:solidFill>
              </a:rPr>
              <a:t>DPR 28 dicembre 2000 n.445</a:t>
            </a:r>
            <a:endParaRPr lang="it-IT" sz="2000" b="1" dirty="0">
              <a:solidFill>
                <a:srgbClr val="FF0000"/>
              </a:solidFill>
            </a:endParaRPr>
          </a:p>
          <a:p>
            <a:pPr marL="0" indent="0" algn="just"/>
            <a:r>
              <a:rPr lang="it-IT" sz="1800" i="1" dirty="0" smtClean="0">
                <a:solidFill>
                  <a:srgbClr val="FF0000"/>
                </a:solidFill>
              </a:rPr>
              <a:t>Testo </a:t>
            </a:r>
            <a:r>
              <a:rPr lang="it-IT" sz="1800" i="1" dirty="0">
                <a:solidFill>
                  <a:srgbClr val="FF0000"/>
                </a:solidFill>
              </a:rPr>
              <a:t>unico delle disposizioni legislative e regolamentari in materia di documentazione </a:t>
            </a:r>
            <a:r>
              <a:rPr lang="it-IT" sz="1800" i="1" dirty="0" smtClean="0">
                <a:solidFill>
                  <a:srgbClr val="FF0000"/>
                </a:solidFill>
              </a:rPr>
              <a:t>amministrativa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/>
              <a:t>Almeno </a:t>
            </a:r>
            <a:r>
              <a:rPr lang="it-IT" sz="1600" i="1" dirty="0"/>
              <a:t>una volta ogni anno il responsabile del servizio per la gestione dei flussi documentali e degli archivi provvede a trasferire fascicoli e serie documentarie relativi a procedimenti conclusi in un apposito archivio di deposito costituito presso ciascuna </a:t>
            </a:r>
            <a:r>
              <a:rPr lang="it-IT" sz="1600" i="1" dirty="0" smtClean="0"/>
              <a:t>amministrazione. (</a:t>
            </a:r>
            <a:r>
              <a:rPr lang="it-IT" sz="1600" b="1" dirty="0" smtClean="0">
                <a:solidFill>
                  <a:schemeClr val="tx1"/>
                </a:solidFill>
              </a:rPr>
              <a:t>ART</a:t>
            </a:r>
            <a:r>
              <a:rPr lang="it-IT" sz="1600" b="1" dirty="0">
                <a:solidFill>
                  <a:schemeClr val="tx1"/>
                </a:solidFill>
              </a:rPr>
              <a:t>. 67, comma </a:t>
            </a:r>
            <a:r>
              <a:rPr lang="it-IT" sz="1600" b="1" dirty="0" smtClean="0">
                <a:solidFill>
                  <a:schemeClr val="tx1"/>
                </a:solidFill>
              </a:rPr>
              <a:t>1)</a:t>
            </a:r>
          </a:p>
          <a:p>
            <a:pPr marL="0" indent="0" algn="just"/>
            <a:endParaRPr lang="it-IT" sz="1600" b="1" dirty="0">
              <a:solidFill>
                <a:schemeClr val="tx1"/>
              </a:solidFill>
            </a:endParaRPr>
          </a:p>
          <a:p>
            <a:pPr marL="0" indent="0" algn="just"/>
            <a:r>
              <a:rPr lang="it-IT" sz="2000" b="1" dirty="0" smtClean="0">
                <a:solidFill>
                  <a:srgbClr val="FF0000"/>
                </a:solidFill>
              </a:rPr>
              <a:t>DPCM </a:t>
            </a:r>
            <a:r>
              <a:rPr lang="it-IT" sz="2000" b="1" dirty="0">
                <a:solidFill>
                  <a:srgbClr val="FF0000"/>
                </a:solidFill>
              </a:rPr>
              <a:t>3 dicembre 2013 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 marL="0" indent="0" algn="just"/>
            <a:r>
              <a:rPr lang="it-IT" sz="1800" i="1" dirty="0" smtClean="0">
                <a:solidFill>
                  <a:srgbClr val="FF0000"/>
                </a:solidFill>
              </a:rPr>
              <a:t>Regole </a:t>
            </a:r>
            <a:r>
              <a:rPr lang="it-IT" sz="1800" i="1" dirty="0">
                <a:solidFill>
                  <a:srgbClr val="FF0000"/>
                </a:solidFill>
              </a:rPr>
              <a:t>tecniche in materia di sistema di conservazione ai sensi degli articoli 20, commi </a:t>
            </a:r>
            <a:r>
              <a:rPr lang="it-IT" sz="1800" i="1" dirty="0" smtClean="0">
                <a:solidFill>
                  <a:srgbClr val="FF0000"/>
                </a:solidFill>
              </a:rPr>
              <a:t>3 e 5-bis</a:t>
            </a:r>
            <a:r>
              <a:rPr lang="it-IT" sz="1800" i="1" dirty="0">
                <a:solidFill>
                  <a:srgbClr val="FF0000"/>
                </a:solidFill>
              </a:rPr>
              <a:t>, 23-ter, comma 4, 43, commi 1  e 3, 44, 44-bis e 71, comma 1, del Codice dell’amministrazione digitale di cui al decreto legislativo n.82 del 2005</a:t>
            </a:r>
            <a:r>
              <a:rPr lang="it-IT" sz="1800" i="1" dirty="0" smtClean="0">
                <a:solidFill>
                  <a:srgbClr val="FF0000"/>
                </a:solidFill>
              </a:rPr>
              <a:t>.</a:t>
            </a:r>
            <a:endParaRPr lang="it-IT" sz="1800" i="1" dirty="0"/>
          </a:p>
          <a:p>
            <a:pPr algn="just"/>
            <a:r>
              <a:rPr lang="it-IT" sz="1800" b="1" dirty="0" smtClean="0"/>
              <a:t>       </a:t>
            </a:r>
            <a:r>
              <a:rPr lang="it-IT" sz="1800" b="1" u="sng" dirty="0" smtClean="0"/>
              <a:t>Al </a:t>
            </a:r>
            <a:r>
              <a:rPr lang="it-IT" sz="1800" b="1" u="sng" dirty="0"/>
              <a:t>processo di conservazione della fattura elettronica si applicano le regole generali </a:t>
            </a:r>
            <a:r>
              <a:rPr lang="it-IT" sz="1800" b="1" u="sng" dirty="0" smtClean="0"/>
              <a:t>  sulla </a:t>
            </a:r>
            <a:r>
              <a:rPr lang="it-IT" sz="1800" b="1" u="sng" dirty="0"/>
              <a:t>conservazione dei documenti informatici contenute nel </a:t>
            </a:r>
            <a:r>
              <a:rPr lang="it-IT" sz="1800" b="1" u="sng" dirty="0" smtClean="0"/>
              <a:t>DPCM </a:t>
            </a:r>
            <a:r>
              <a:rPr lang="it-IT" sz="1800" b="1" u="sng" dirty="0"/>
              <a:t>3 dicembre 2013</a:t>
            </a:r>
          </a:p>
          <a:p>
            <a:pPr marL="0" indent="0" algn="just"/>
            <a:endParaRPr lang="it-IT" sz="1800" dirty="0"/>
          </a:p>
          <a:p>
            <a:pPr algn="just"/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03763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67333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20713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    Riferimenti normativi 3/3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548687" cy="5218112"/>
          </a:xfrm>
        </p:spPr>
        <p:txBody>
          <a:bodyPr/>
          <a:lstStyle/>
          <a:p>
            <a:pPr marL="0" indent="0" algn="just"/>
            <a:endParaRPr lang="it-IT" sz="1800" dirty="0"/>
          </a:p>
          <a:p>
            <a:endParaRPr lang="it-IT" sz="1800" i="1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2400" u="sng" dirty="0"/>
          </a:p>
          <a:p>
            <a:pPr marL="0" indent="0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endParaRPr lang="it-IT" altLang="it-IT" sz="1600" dirty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603763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7609" y="1440382"/>
            <a:ext cx="8352928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/>
              <a:t>Gli oggetti della conservazione sono trattati dal sistema di conservazione in pacchetti informativi che si distinguono in:</a:t>
            </a:r>
          </a:p>
          <a:p>
            <a:pPr marL="342900" indent="-342900">
              <a:buAutoNum type="alphaLcParenR"/>
            </a:pPr>
            <a:r>
              <a:rPr lang="it-IT" sz="1600" i="1" dirty="0" smtClean="0"/>
              <a:t>pacchetti di versamento</a:t>
            </a:r>
          </a:p>
          <a:p>
            <a:pPr marL="342900" indent="-342900">
              <a:buAutoNum type="alphaLcParenR"/>
            </a:pPr>
            <a:r>
              <a:rPr lang="it-IT" sz="1600" i="1" dirty="0" smtClean="0"/>
              <a:t>pacchetti di archiviazione</a:t>
            </a:r>
          </a:p>
          <a:p>
            <a:pPr marL="342900" indent="-342900">
              <a:buAutoNum type="alphaLcParenR"/>
            </a:pPr>
            <a:r>
              <a:rPr lang="it-IT" sz="1600" i="1" dirty="0" smtClean="0"/>
              <a:t>pacchetti di distribuzione</a:t>
            </a:r>
          </a:p>
          <a:p>
            <a:r>
              <a:rPr lang="it-IT" sz="1600" i="1" dirty="0" smtClean="0"/>
              <a:t>(</a:t>
            </a:r>
            <a:r>
              <a:rPr lang="it-IT" sz="1600" b="1" dirty="0"/>
              <a:t>ART. 4, comma </a:t>
            </a:r>
            <a:r>
              <a:rPr lang="it-IT" sz="1600" b="1" dirty="0" smtClean="0"/>
              <a:t>1)</a:t>
            </a:r>
            <a:endParaRPr lang="it-IT" sz="1600" b="1" dirty="0"/>
          </a:p>
          <a:p>
            <a:endParaRPr lang="it-IT" sz="1600" i="1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pPr marL="342900" indent="-342900">
              <a:buAutoNum type="alphaLcParenR"/>
            </a:pPr>
            <a:endParaRPr lang="it-IT" sz="1600" dirty="0"/>
          </a:p>
          <a:p>
            <a:endParaRPr lang="it-IT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95701"/>
            <a:ext cx="573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03766"/>
            <a:ext cx="573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 bwMode="auto">
          <a:xfrm>
            <a:off x="1187624" y="4005064"/>
            <a:ext cx="0" cy="79208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 bwMode="auto">
          <a:xfrm>
            <a:off x="3995936" y="3910780"/>
            <a:ext cx="0" cy="86409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 bwMode="auto">
          <a:xfrm>
            <a:off x="6804248" y="3818103"/>
            <a:ext cx="0" cy="979049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 bwMode="auto">
          <a:xfrm>
            <a:off x="1187624" y="4797152"/>
            <a:ext cx="3600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ttore 2 21"/>
          <p:cNvCxnSpPr/>
          <p:nvPr/>
        </p:nvCxnSpPr>
        <p:spPr bwMode="auto">
          <a:xfrm>
            <a:off x="3995936" y="4780680"/>
            <a:ext cx="3600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ttore 2 22"/>
          <p:cNvCxnSpPr/>
          <p:nvPr/>
        </p:nvCxnSpPr>
        <p:spPr bwMode="auto">
          <a:xfrm>
            <a:off x="6804248" y="4797152"/>
            <a:ext cx="3600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sellaDiTesto 7"/>
          <p:cNvSpPr txBox="1"/>
          <p:nvPr/>
        </p:nvSpPr>
        <p:spPr>
          <a:xfrm>
            <a:off x="1691680" y="4104922"/>
            <a:ext cx="194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Ente Produttore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4100196"/>
            <a:ext cx="15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Conservatore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60348" y="4100196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smtClean="0"/>
              <a:t>Utente</a:t>
            </a:r>
            <a:endParaRPr lang="it-IT" b="1" dirty="0"/>
          </a:p>
        </p:txBody>
      </p:sp>
      <p:sp>
        <p:nvSpPr>
          <p:cNvPr id="4" name="Pergamena 1 3"/>
          <p:cNvSpPr/>
          <p:nvPr/>
        </p:nvSpPr>
        <p:spPr bwMode="auto">
          <a:xfrm>
            <a:off x="1403648" y="4653136"/>
            <a:ext cx="2016224" cy="2016224"/>
          </a:xfrm>
          <a:prstGeom prst="verticalScroll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P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acchetto di versamento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SIP</a:t>
            </a:r>
          </a:p>
        </p:txBody>
      </p:sp>
      <p:sp>
        <p:nvSpPr>
          <p:cNvPr id="6" name="Pergamena 1 5"/>
          <p:cNvSpPr/>
          <p:nvPr/>
        </p:nvSpPr>
        <p:spPr bwMode="auto">
          <a:xfrm>
            <a:off x="4175956" y="4620344"/>
            <a:ext cx="2164221" cy="2016224"/>
          </a:xfrm>
          <a:prstGeom prst="vertic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>
              <a:buClr>
                <a:srgbClr val="000000"/>
              </a:buClr>
              <a:buSzPct val="100000"/>
            </a:pPr>
            <a:endParaRPr lang="it-IT" dirty="0" smtClean="0">
              <a:solidFill>
                <a:schemeClr val="bg1"/>
              </a:solidFill>
              <a:latin typeface="Arial" charset="0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acchetto 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di 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archiviazione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AIP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Pergamena 1 10"/>
          <p:cNvSpPr/>
          <p:nvPr/>
        </p:nvSpPr>
        <p:spPr bwMode="auto">
          <a:xfrm>
            <a:off x="6948264" y="4653136"/>
            <a:ext cx="2016224" cy="1944216"/>
          </a:xfrm>
          <a:prstGeom prst="verticalScroll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>
              <a:buClr>
                <a:srgbClr val="000000"/>
              </a:buClr>
              <a:buSzPct val="100000"/>
            </a:pPr>
            <a:endParaRPr lang="it-IT" dirty="0" smtClean="0">
              <a:solidFill>
                <a:schemeClr val="bg1"/>
              </a:solidFill>
              <a:latin typeface="Arial" charset="0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acchetto 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di 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distribuzione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DIP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25565"/>
              </p:ext>
            </p:extLst>
          </p:nvPr>
        </p:nvGraphicFramePr>
        <p:xfrm>
          <a:off x="899592" y="3140968"/>
          <a:ext cx="165618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it-IT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Versamento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0163"/>
              </p:ext>
            </p:extLst>
          </p:nvPr>
        </p:nvGraphicFramePr>
        <p:xfrm>
          <a:off x="6588224" y="3068960"/>
          <a:ext cx="1800200" cy="80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80352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Generazione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</a:rPr>
                        <a:t> del pacchetto di distribuzione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3686"/>
              </p:ext>
            </p:extLst>
          </p:nvPr>
        </p:nvGraphicFramePr>
        <p:xfrm>
          <a:off x="3851920" y="3140967"/>
          <a:ext cx="1728192" cy="8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80352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00"/>
                          </a:solidFill>
                        </a:rPr>
                        <a:t>Generazione del pacchetto di archiviazione</a:t>
                      </a:r>
                      <a:endParaRPr lang="it-IT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33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1/9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dirty="0" smtClean="0"/>
              <a:t> </a:t>
            </a:r>
            <a:endParaRPr lang="it-IT" altLang="it-IT" sz="1600" u="sng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378904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</p:txBody>
      </p:sp>
      <p:sp>
        <p:nvSpPr>
          <p:cNvPr id="7" name="Ovale 6"/>
          <p:cNvSpPr/>
          <p:nvPr/>
        </p:nvSpPr>
        <p:spPr>
          <a:xfrm>
            <a:off x="1043608" y="1556792"/>
            <a:ext cx="7776864" cy="374441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kern="1200"/>
          </a:p>
        </p:txBody>
      </p:sp>
      <p:sp>
        <p:nvSpPr>
          <p:cNvPr id="8" name="Ovale 7"/>
          <p:cNvSpPr/>
          <p:nvPr/>
        </p:nvSpPr>
        <p:spPr>
          <a:xfrm>
            <a:off x="1547664" y="2204864"/>
            <a:ext cx="3652639" cy="25922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kern="1200" dirty="0"/>
          </a:p>
        </p:txBody>
      </p:sp>
      <p:sp>
        <p:nvSpPr>
          <p:cNvPr id="9" name="Rettangolo 8"/>
          <p:cNvSpPr/>
          <p:nvPr/>
        </p:nvSpPr>
        <p:spPr>
          <a:xfrm>
            <a:off x="2195736" y="2636912"/>
            <a:ext cx="1685156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kern="1200" dirty="0" smtClean="0">
                <a:solidFill>
                  <a:schemeClr val="tx1"/>
                </a:solidFill>
              </a:rPr>
              <a:t>File </a:t>
            </a:r>
            <a:r>
              <a:rPr lang="it-IT" kern="1200" dirty="0" err="1" smtClean="0">
                <a:solidFill>
                  <a:schemeClr val="tx1"/>
                </a:solidFill>
              </a:rPr>
              <a:t>FatturaPA</a:t>
            </a:r>
            <a:endParaRPr lang="it-IT" kern="12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83768" y="3284984"/>
            <a:ext cx="2088232" cy="5661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kern="1200" dirty="0" smtClean="0">
                <a:solidFill>
                  <a:schemeClr val="tx1"/>
                </a:solidFill>
              </a:rPr>
              <a:t>File Fattura UBL/PEPPOL</a:t>
            </a:r>
            <a:endParaRPr lang="it-IT" kern="12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15816" y="4077072"/>
            <a:ext cx="1285875" cy="334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kern="1200" dirty="0" smtClean="0">
                <a:solidFill>
                  <a:schemeClr val="tx1"/>
                </a:solidFill>
              </a:rPr>
              <a:t>Notifica </a:t>
            </a:r>
            <a:r>
              <a:rPr lang="it-IT" kern="1200" dirty="0" err="1" smtClean="0">
                <a:solidFill>
                  <a:schemeClr val="tx1"/>
                </a:solidFill>
              </a:rPr>
              <a:t>SdI</a:t>
            </a:r>
            <a:endParaRPr lang="it-IT" kern="12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084168" y="2780928"/>
            <a:ext cx="2016224" cy="1466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kern="1200" dirty="0" smtClean="0">
                <a:solidFill>
                  <a:schemeClr val="tx1"/>
                </a:solidFill>
              </a:rPr>
              <a:t>METADATI DI CONSERVAZIONE</a:t>
            </a:r>
          </a:p>
          <a:p>
            <a:pPr algn="ctr"/>
            <a:r>
              <a:rPr lang="it-IT" b="1" kern="1200" dirty="0" smtClean="0">
                <a:solidFill>
                  <a:schemeClr val="tx1"/>
                </a:solidFill>
              </a:rPr>
              <a:t>(trasmessi all’interno di un file XML)</a:t>
            </a:r>
            <a:endParaRPr lang="it-IT" b="1" kern="1200" dirty="0">
              <a:solidFill>
                <a:schemeClr val="tx1"/>
              </a:solidFill>
            </a:endParaRPr>
          </a:p>
        </p:txBody>
      </p:sp>
      <p:sp>
        <p:nvSpPr>
          <p:cNvPr id="2" name="Più 1"/>
          <p:cNvSpPr/>
          <p:nvPr/>
        </p:nvSpPr>
        <p:spPr bwMode="auto">
          <a:xfrm>
            <a:off x="5508104" y="3538176"/>
            <a:ext cx="360040" cy="432048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716016" y="1772816"/>
            <a:ext cx="239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kern="1200" dirty="0" smtClean="0">
                <a:solidFill>
                  <a:schemeClr val="accent2">
                    <a:lumMod val="75000"/>
                  </a:schemeClr>
                </a:solidFill>
              </a:rPr>
              <a:t>= Componenti FILE dell’unità documentaria</a:t>
            </a:r>
            <a:endParaRPr lang="it-IT" b="1" i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6300192" y="4149080"/>
            <a:ext cx="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asellaDiTesto 16"/>
          <p:cNvSpPr txBox="1"/>
          <p:nvPr/>
        </p:nvSpPr>
        <p:spPr>
          <a:xfrm>
            <a:off x="5292080" y="4653136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kern="1200" dirty="0" smtClean="0"/>
              <a:t>  </a:t>
            </a:r>
            <a:r>
              <a:rPr lang="it-IT" b="1" i="1" kern="1200" dirty="0" smtClean="0">
                <a:solidFill>
                  <a:srgbClr val="262699"/>
                </a:solidFill>
              </a:rPr>
              <a:t>  = Indice SIP</a:t>
            </a:r>
            <a:endParaRPr lang="it-IT" b="1" i="1" kern="1200" dirty="0">
              <a:solidFill>
                <a:srgbClr val="262699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 bwMode="auto">
          <a:xfrm flipV="1">
            <a:off x="4355976" y="2132856"/>
            <a:ext cx="0" cy="5760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2 17"/>
          <p:cNvCxnSpPr/>
          <p:nvPr/>
        </p:nvCxnSpPr>
        <p:spPr bwMode="auto">
          <a:xfrm>
            <a:off x="4355976" y="2132856"/>
            <a:ext cx="31659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ccia in giù 6"/>
          <p:cNvSpPr/>
          <p:nvPr/>
        </p:nvSpPr>
        <p:spPr>
          <a:xfrm flipH="1">
            <a:off x="4716016" y="5013176"/>
            <a:ext cx="484287" cy="72008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971600" y="5877272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kern="1200" dirty="0" smtClean="0">
                <a:solidFill>
                  <a:srgbClr val="FF0000"/>
                </a:solidFill>
                <a:latin typeface="+mn-lt"/>
              </a:rPr>
              <a:t>PACCHETTO DI VERSAMENTO dell’</a:t>
            </a:r>
            <a:r>
              <a:rPr lang="it-IT" altLang="it-IT" sz="2400" b="1" dirty="0">
                <a:latin typeface="+mn-lt"/>
              </a:rPr>
              <a:t> </a:t>
            </a:r>
            <a:r>
              <a:rPr lang="it-IT" altLang="it-IT" sz="2400" b="1" dirty="0" smtClean="0">
                <a:solidFill>
                  <a:srgbClr val="FF0000"/>
                </a:solidFill>
                <a:latin typeface="+mn-lt"/>
              </a:rPr>
              <a:t>UNITÀ DOCUMENTARIA FATTURA</a:t>
            </a:r>
            <a:endParaRPr lang="it-IT" sz="2400" b="1" kern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1412776"/>
            <a:ext cx="819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18666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2/9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b="1" dirty="0" smtClean="0"/>
              <a:t> UNITÀ DOCUMENTARIA FATTURA</a:t>
            </a:r>
            <a:endParaRPr lang="it-IT" altLang="it-IT" sz="1600" b="1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58991"/>
              </p:ext>
            </p:extLst>
          </p:nvPr>
        </p:nvGraphicFramePr>
        <p:xfrm>
          <a:off x="1907704" y="1988840"/>
          <a:ext cx="609600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304256">
                <a:tc>
                  <a:txBody>
                    <a:bodyPr/>
                    <a:lstStyle/>
                    <a:p>
                      <a:pPr algn="just"/>
                      <a:r>
                        <a:rPr lang="it-IT" sz="1800" b="1" i="1" dirty="0" smtClean="0">
                          <a:solidFill>
                            <a:srgbClr val="000000"/>
                          </a:solidFill>
                        </a:rPr>
                        <a:t>Unità documentaria</a:t>
                      </a:r>
                      <a:r>
                        <a:rPr lang="it-IT" sz="1800" b="0" i="1" dirty="0" smtClean="0">
                          <a:solidFill>
                            <a:srgbClr val="000000"/>
                          </a:solidFill>
                        </a:rPr>
                        <a:t>: aggregato logico costituito da uno o più </a:t>
                      </a:r>
                      <a:r>
                        <a:rPr lang="it-IT" sz="1800" b="0" i="1" u="sng" dirty="0" smtClean="0">
                          <a:solidFill>
                            <a:srgbClr val="000000"/>
                          </a:solidFill>
                        </a:rPr>
                        <a:t>documenti</a:t>
                      </a:r>
                      <a:r>
                        <a:rPr lang="it-IT" sz="1800" b="0" i="1" dirty="0" smtClean="0">
                          <a:solidFill>
                            <a:srgbClr val="000000"/>
                          </a:solidFill>
                        </a:rPr>
                        <a:t> che sono considerati come un </a:t>
                      </a:r>
                      <a:r>
                        <a:rPr lang="it-IT" sz="1800" b="0" i="1" u="sng" dirty="0" smtClean="0">
                          <a:solidFill>
                            <a:srgbClr val="000000"/>
                          </a:solidFill>
                        </a:rPr>
                        <a:t>tutto unico</a:t>
                      </a:r>
                      <a:r>
                        <a:rPr lang="it-IT" sz="1800" b="0" i="1" dirty="0" smtClean="0">
                          <a:solidFill>
                            <a:srgbClr val="000000"/>
                          </a:solidFill>
                        </a:rPr>
                        <a:t>. Costituisce l’unità elementare dell’archivio. </a:t>
                      </a:r>
                    </a:p>
                    <a:p>
                      <a:pPr algn="just"/>
                      <a:r>
                        <a:rPr lang="it-IT" sz="1800" b="0" i="1" dirty="0" smtClean="0">
                          <a:solidFill>
                            <a:srgbClr val="000000"/>
                          </a:solidFill>
                        </a:rPr>
                        <a:t>Le unità documentarie sono suddivise in </a:t>
                      </a:r>
                      <a:r>
                        <a:rPr lang="it-IT" sz="1800" b="1" i="1" u="none" dirty="0" smtClean="0">
                          <a:solidFill>
                            <a:srgbClr val="000000"/>
                          </a:solidFill>
                        </a:rPr>
                        <a:t>tipologie</a:t>
                      </a:r>
                      <a:r>
                        <a:rPr lang="it-IT" sz="1800" b="0" i="1" baseline="0" dirty="0" smtClean="0">
                          <a:solidFill>
                            <a:srgbClr val="000000"/>
                          </a:solidFill>
                        </a:rPr>
                        <a:t> che identificano gruppi documentali omogenei per natura e funzione giuridica, modalità di registrazione o di produzione</a:t>
                      </a:r>
                      <a:r>
                        <a:rPr lang="it-IT" sz="1800" b="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it-IT" sz="1800" b="1" i="1" u="none" baseline="0" dirty="0" smtClean="0">
                          <a:solidFill>
                            <a:srgbClr val="000000"/>
                          </a:solidFill>
                        </a:rPr>
                        <a:t>Manuale di Conservazione, p.40</a:t>
                      </a:r>
                      <a:r>
                        <a:rPr lang="it-IT" sz="1800" b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it-IT" sz="18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Freccia in giù 6"/>
          <p:cNvSpPr/>
          <p:nvPr/>
        </p:nvSpPr>
        <p:spPr>
          <a:xfrm>
            <a:off x="4506466" y="3994000"/>
            <a:ext cx="419100" cy="5810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21110" y="457502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La Fattura (o documento contabile equivalente), i suoi eventuali </a:t>
            </a:r>
            <a:r>
              <a:rPr lang="it-IT" sz="2000" dirty="0" smtClean="0"/>
              <a:t>allegati </a:t>
            </a:r>
            <a:r>
              <a:rPr lang="it-IT" sz="2000" dirty="0"/>
              <a:t>e i Messaggi di notifica rilasciati da </a:t>
            </a:r>
            <a:r>
              <a:rPr lang="it-IT" sz="2000" dirty="0" err="1"/>
              <a:t>SdI</a:t>
            </a:r>
            <a:r>
              <a:rPr lang="it-IT" sz="2000" dirty="0"/>
              <a:t> costituiscono </a:t>
            </a:r>
            <a:r>
              <a:rPr lang="it-IT" sz="2000" b="1" dirty="0"/>
              <a:t>l’Unità documentaria </a:t>
            </a:r>
            <a:r>
              <a:rPr lang="it-IT" sz="2000" dirty="0"/>
              <a:t>di </a:t>
            </a:r>
            <a:r>
              <a:rPr lang="it-IT" sz="2000" b="1" dirty="0"/>
              <a:t>tipologia</a:t>
            </a:r>
            <a:r>
              <a:rPr lang="it-IT" sz="2000" dirty="0" smtClean="0"/>
              <a:t>:</a:t>
            </a:r>
          </a:p>
          <a:p>
            <a:pPr algn="just"/>
            <a:endParaRPr lang="it-IT" sz="2000" dirty="0" smtClean="0"/>
          </a:p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it-IT" sz="2000" b="1" dirty="0">
                <a:solidFill>
                  <a:srgbClr val="FF0000"/>
                </a:solidFill>
              </a:rPr>
              <a:t>FATTURA ATTIVA -&gt; </a:t>
            </a:r>
            <a:r>
              <a:rPr lang="it-IT" sz="2000" b="1" i="1" dirty="0">
                <a:solidFill>
                  <a:srgbClr val="FF0000"/>
                </a:solidFill>
              </a:rPr>
              <a:t>fattura/nota credito emessa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                          FATTURA PASSIVA -&gt; </a:t>
            </a:r>
            <a:r>
              <a:rPr lang="it-IT" sz="2000" b="1" i="1" dirty="0">
                <a:solidFill>
                  <a:srgbClr val="FF0000"/>
                </a:solidFill>
              </a:rPr>
              <a:t>fattura/nota credito ricevuta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91192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20688"/>
            <a:ext cx="8220075" cy="6016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/>
              <a:t>Oggetti sottoposti a conservazione 3/9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7"/>
            <a:ext cx="8548687" cy="5354637"/>
          </a:xfrm>
        </p:spPr>
        <p:txBody>
          <a:bodyPr/>
          <a:lstStyle/>
          <a:p>
            <a:pPr marL="0" indent="0" algn="ctr">
              <a:spcBef>
                <a:spcPts val="238"/>
              </a:spcBef>
              <a:tabLst>
                <a:tab pos="6699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/>
            </a:pPr>
            <a:r>
              <a:rPr lang="it-IT" altLang="it-IT" sz="2400" dirty="0" smtClean="0"/>
              <a:t> </a:t>
            </a:r>
            <a:r>
              <a:rPr lang="it-IT" altLang="it-IT" sz="2400" b="1" dirty="0" smtClean="0"/>
              <a:t>STRUTTURA UNITÀ DOCUMENTARIA FATTURA</a:t>
            </a:r>
            <a:endParaRPr lang="it-IT" altLang="it-IT" sz="1600" b="1" dirty="0" smtClean="0"/>
          </a:p>
        </p:txBody>
      </p:sp>
      <p:sp>
        <p:nvSpPr>
          <p:cNvPr id="35844" name="Segnaposto numero diapositiva 2"/>
          <p:cNvSpPr txBox="1">
            <a:spLocks noGrp="1"/>
          </p:cNvSpPr>
          <p:nvPr/>
        </p:nvSpPr>
        <p:spPr bwMode="auto">
          <a:xfrm>
            <a:off x="8388350" y="6334125"/>
            <a:ext cx="4016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3" tIns="46785" rIns="89973" bIns="46785" anchor="ctr"/>
          <a:lstStyle>
            <a:lvl1pPr defTabSz="447675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447675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447675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447675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76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fld id="{86F1C64C-7E19-4F24-B94C-947B6EF3498E}" type="slidenum">
              <a:rPr lang="it-IT" altLang="it-IT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54356"/>
              </p:ext>
            </p:extLst>
          </p:nvPr>
        </p:nvGraphicFramePr>
        <p:xfrm>
          <a:off x="1187624" y="1916832"/>
          <a:ext cx="770485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1224136">
                <a:tc>
                  <a:txBody>
                    <a:bodyPr/>
                    <a:lstStyle/>
                    <a:p>
                      <a:pPr algn="just"/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r>
                        <a:rPr lang="it-IT" sz="1800" b="0" baseline="0" dirty="0" smtClean="0">
                          <a:solidFill>
                            <a:schemeClr val="tx1"/>
                          </a:solidFill>
                        </a:rPr>
                        <a:t> tipologia documentaria determina la 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</a:rPr>
                        <a:t>struttura dell’unità documentaria</a:t>
                      </a:r>
                      <a:r>
                        <a:rPr lang="it-IT" sz="1800" b="0" baseline="0" dirty="0" smtClean="0">
                          <a:solidFill>
                            <a:schemeClr val="tx1"/>
                          </a:solidFill>
                        </a:rPr>
                        <a:t> ovvero la sua articolazione in Documenti. I documenti sono identificati in base alla funzione che svolgono nel contesto dell’unità documentaria: principale, allegato, annesso, annotazione.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Freccia in giù 6"/>
          <p:cNvSpPr/>
          <p:nvPr/>
        </p:nvSpPr>
        <p:spPr>
          <a:xfrm>
            <a:off x="4529894" y="2958467"/>
            <a:ext cx="347092" cy="50901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72530" y="3467484"/>
            <a:ext cx="82089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/>
              <a:t>DOCUMENTO PRINCIPALE</a:t>
            </a:r>
            <a:r>
              <a:rPr lang="it-IT" dirty="0"/>
              <a:t> -&gt; </a:t>
            </a:r>
            <a:r>
              <a:rPr lang="it-IT" b="1" dirty="0"/>
              <a:t>Fattura/Nota credito/Lotto di fatture  nel tracciato </a:t>
            </a:r>
            <a:r>
              <a:rPr lang="it-IT" b="1" dirty="0" err="1"/>
              <a:t>F</a:t>
            </a:r>
            <a:r>
              <a:rPr lang="it-IT" b="1" dirty="0" err="1">
                <a:solidFill>
                  <a:srgbClr val="000000"/>
                </a:solidFill>
              </a:rPr>
              <a:t>atturaPA</a:t>
            </a:r>
            <a:r>
              <a:rPr lang="it-IT" b="1" dirty="0"/>
              <a:t> firmata digitalmente </a:t>
            </a:r>
            <a:r>
              <a:rPr lang="it-IT" dirty="0"/>
              <a:t>= FATTURA o NOTA DI </a:t>
            </a:r>
            <a:r>
              <a:rPr lang="it-IT" dirty="0" smtClean="0"/>
              <a:t>CREDITO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/>
              <a:t>DOCUMENTO ANNESSO</a:t>
            </a:r>
            <a:r>
              <a:rPr lang="it-IT" dirty="0"/>
              <a:t> -&gt; </a:t>
            </a:r>
            <a:r>
              <a:rPr lang="it-IT" b="1" dirty="0"/>
              <a:t>Fattura/Nota credito nel tracciato UBL/PEPPOL </a:t>
            </a:r>
            <a:r>
              <a:rPr lang="it-IT" dirty="0"/>
              <a:t>= </a:t>
            </a:r>
          </a:p>
          <a:p>
            <a:pPr algn="just"/>
            <a:r>
              <a:rPr lang="it-IT" dirty="0"/>
              <a:t>      TRANSCODIFICA </a:t>
            </a:r>
            <a:r>
              <a:rPr lang="it-IT" dirty="0" smtClean="0"/>
              <a:t>FATTURA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/>
              <a:t>DOCUMENTO ANNESSO</a:t>
            </a:r>
            <a:r>
              <a:rPr lang="it-IT" dirty="0"/>
              <a:t> -&gt; </a:t>
            </a:r>
            <a:r>
              <a:rPr lang="it-IT" b="1" dirty="0"/>
              <a:t>Messaggio di Notifica rilasciati dal </a:t>
            </a:r>
            <a:r>
              <a:rPr lang="it-IT" b="1" dirty="0" err="1"/>
              <a:t>SdI</a:t>
            </a:r>
            <a:r>
              <a:rPr lang="it-IT" b="1" dirty="0"/>
              <a:t> riferiti alla fattura/nota credito </a:t>
            </a:r>
            <a:r>
              <a:rPr lang="it-IT" dirty="0"/>
              <a:t>= FILE DEI METADATI, NOTIFICA DI ESITO COMMITTENTE, SCARTO ESITO COMMITTENTE, NOTIFICA DI DECORRENZA DEI TERMINI, RICEVUTA DI CONSEGNA, NOTIFICA DI MANCATA CONSEGNA, NOTIFICA DI ESITO, ATTESTAZIONE IMPOSSIBILITA DI </a:t>
            </a:r>
            <a:r>
              <a:rPr lang="it-IT" dirty="0" smtClean="0"/>
              <a:t>RECAPITO</a:t>
            </a:r>
            <a:endParaRPr lang="it-IT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0790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8713864A00704CB64864F8B518FC12" ma:contentTypeVersion="0" ma:contentTypeDescription="Creare un nuovo documento." ma:contentTypeScope="" ma:versionID="d7590001e306ea056078152060d69c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F9872-AF54-4939-96FC-7EEDB41E9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3249D1-D7BD-4DA6-8DC1-173BF57203B6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E8C2F3-6CBA-4E17-957D-3CAD46992E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4017</Words>
  <Application>Microsoft Office PowerPoint</Application>
  <PresentationFormat>Presentazione su schermo (4:3)</PresentationFormat>
  <Paragraphs>671</Paragraphs>
  <Slides>38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38</vt:i4>
      </vt:variant>
    </vt:vector>
  </HeadingPairs>
  <TitlesOfParts>
    <vt:vector size="44" baseType="lpstr">
      <vt:lpstr>Personalizza struttura</vt:lpstr>
      <vt:lpstr>1_Personalizza struttura</vt:lpstr>
      <vt:lpstr>2_Personalizza struttura</vt:lpstr>
      <vt:lpstr>2_Struttura predefinita</vt:lpstr>
      <vt:lpstr>3_Tema di Office</vt:lpstr>
      <vt:lpstr>3_Personalizza struttura</vt:lpstr>
      <vt:lpstr>Presentazione standard di PowerPoint</vt:lpstr>
      <vt:lpstr>Presentazione standard di PowerPoint</vt:lpstr>
      <vt:lpstr>Presentazione standard di PowerPoint</vt:lpstr>
      <vt:lpstr>    Riferimenti normativi 1/3</vt:lpstr>
      <vt:lpstr>    Riferimenti normativi 2/3 </vt:lpstr>
      <vt:lpstr>    Riferimenti normativi 3/3 </vt:lpstr>
      <vt:lpstr>Oggetti sottoposti a conservazione 1/9</vt:lpstr>
      <vt:lpstr>Oggetti sottoposti a conservazione 2/9</vt:lpstr>
      <vt:lpstr>Oggetti sottoposti a conservazione 3/9</vt:lpstr>
      <vt:lpstr>Oggetti sottoposti a conservazione 4/9</vt:lpstr>
      <vt:lpstr>Oggetti sottoposti a conservazione 5/9</vt:lpstr>
      <vt:lpstr>Oggetti sottoposti a conservazione 6/9</vt:lpstr>
      <vt:lpstr>Oggetti sottoposti a conservazione 7/9</vt:lpstr>
      <vt:lpstr>Oggetti sottoposti a conservazione 8/9</vt:lpstr>
      <vt:lpstr>Oggetti sottoposti a conservazione 9/9</vt:lpstr>
      <vt:lpstr>Informazioni da comunicare a ParER 1/6</vt:lpstr>
      <vt:lpstr>Informazioni da comunicare a ParER 2/6</vt:lpstr>
      <vt:lpstr>Informazioni da comunicare a ParER 3/6</vt:lpstr>
      <vt:lpstr>Informazioni da comunicare a ParER 4/6</vt:lpstr>
      <vt:lpstr>Informazioni da comunicare a ParER 5/6</vt:lpstr>
      <vt:lpstr>Informazioni da comunicare a ParER 6/6</vt:lpstr>
      <vt:lpstr>   Fasi del processo di conservazione 1/10 </vt:lpstr>
      <vt:lpstr> Fasi del processo di conservazione 2/10</vt:lpstr>
      <vt:lpstr> Fasi del processo di conservazione 3/10</vt:lpstr>
      <vt:lpstr>Fasi del processo di conservazione 4/10</vt:lpstr>
      <vt:lpstr> Fasi del processo di conservazione 5/10</vt:lpstr>
      <vt:lpstr> Fasi del processo di conservazione 6/10</vt:lpstr>
      <vt:lpstr>Fasi del processo di conservazione 7/10</vt:lpstr>
      <vt:lpstr> Fasi del processo di conservazione 8/10</vt:lpstr>
      <vt:lpstr> Fasi del processo di conservazione 9/10</vt:lpstr>
      <vt:lpstr> Fasi del processo di conservazione 10/10</vt:lpstr>
      <vt:lpstr>   Consultazione delle fatture conservate</vt:lpstr>
      <vt:lpstr>    Tempistiche del processo 1/3 </vt:lpstr>
      <vt:lpstr>    Tempistiche del processo 2/3 </vt:lpstr>
      <vt:lpstr>    Tempistiche del processo 3/3 </vt:lpstr>
      <vt:lpstr>    Tiriamo le fila…</vt:lpstr>
      <vt:lpstr>    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Tosi Maria Elena</dc:creator>
  <cp:lastModifiedBy>Buzzetti Elisa</cp:lastModifiedBy>
  <cp:revision>378</cp:revision>
  <cp:lastPrinted>2016-04-26T08:53:45Z</cp:lastPrinted>
  <dcterms:created xsi:type="dcterms:W3CDTF">2014-03-06T13:16:54Z</dcterms:created>
  <dcterms:modified xsi:type="dcterms:W3CDTF">2016-05-11T10:29:33Z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0x010100A78713864A00704CB64864F8B518FC12</vt:lpwstr>
  </property>
</Properties>
</file>