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customXml/itemProps1.xml" ContentType="application/vnd.openxmlformats-officedocument.customXmlProperti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9"/>
  </p:notesMasterIdLst>
  <p:sldIdLst>
    <p:sldId id="324" r:id="rId2"/>
    <p:sldId id="281" r:id="rId3"/>
    <p:sldId id="321" r:id="rId4"/>
    <p:sldId id="322" r:id="rId5"/>
    <p:sldId id="319" r:id="rId6"/>
    <p:sldId id="282" r:id="rId7"/>
    <p:sldId id="283" r:id="rId8"/>
    <p:sldId id="284" r:id="rId9"/>
    <p:sldId id="285" r:id="rId10"/>
    <p:sldId id="328" r:id="rId11"/>
    <p:sldId id="329" r:id="rId12"/>
    <p:sldId id="330" r:id="rId13"/>
    <p:sldId id="326" r:id="rId14"/>
    <p:sldId id="327" r:id="rId15"/>
    <p:sldId id="331" r:id="rId16"/>
    <p:sldId id="332" r:id="rId17"/>
    <p:sldId id="323" r:id="rId18"/>
  </p:sldIdLst>
  <p:sldSz cx="9144000" cy="6858000" type="screen4x3"/>
  <p:notesSz cx="6858000" cy="9144000"/>
  <p:defaultTextStyle>
    <a:defPPr>
      <a:defRPr lang="it-IT"/>
    </a:defPPr>
    <a:lvl1pPr algn="l" rtl="0" eaLnBrk="0" fontAlgn="base" hangingPunct="0">
      <a:spcBef>
        <a:spcPct val="20000"/>
      </a:spcBef>
      <a:spcAft>
        <a:spcPct val="0"/>
      </a:spcAft>
      <a:buFont typeface="Arial" pitchFamily="34" charset="0"/>
      <a:buChar char="•"/>
      <a:defRPr sz="3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20000"/>
      </a:spcBef>
      <a:spcAft>
        <a:spcPct val="0"/>
      </a:spcAft>
      <a:buFont typeface="Arial" pitchFamily="34" charset="0"/>
      <a:buChar char="•"/>
      <a:defRPr sz="3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20000"/>
      </a:spcBef>
      <a:spcAft>
        <a:spcPct val="0"/>
      </a:spcAft>
      <a:buFont typeface="Arial" pitchFamily="34" charset="0"/>
      <a:buChar char="•"/>
      <a:defRPr sz="3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20000"/>
      </a:spcBef>
      <a:spcAft>
        <a:spcPct val="0"/>
      </a:spcAft>
      <a:buFont typeface="Arial" pitchFamily="34" charset="0"/>
      <a:buChar char="•"/>
      <a:defRPr sz="3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20000"/>
      </a:spcBef>
      <a:spcAft>
        <a:spcPct val="0"/>
      </a:spcAft>
      <a:buFont typeface="Arial" pitchFamily="34" charset="0"/>
      <a:buChar char="•"/>
      <a:defRPr sz="3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6598"/>
    <a:srgbClr val="26326D"/>
    <a:srgbClr val="CC0000"/>
    <a:srgbClr val="FEC907"/>
    <a:srgbClr val="00853F"/>
    <a:srgbClr val="8DC54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7162" autoAdjust="0"/>
  </p:normalViewPr>
  <p:slideViewPr>
    <p:cSldViewPr>
      <p:cViewPr>
        <p:scale>
          <a:sx n="100" d="100"/>
          <a:sy n="100" d="100"/>
        </p:scale>
        <p:origin x="-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1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3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FontTx/>
              <a:buNone/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ED745BCA-9C70-4F31-B693-C9463FCC9419}" type="datetimeFigureOut">
              <a:rPr lang="it-IT"/>
              <a:pPr>
                <a:defRPr/>
              </a:pPr>
              <a:t>10/04/2011</a:t>
            </a:fld>
            <a:endParaRPr lang="it-IT"/>
          </a:p>
        </p:txBody>
      </p:sp>
      <p:sp>
        <p:nvSpPr>
          <p:cNvPr id="727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FontTx/>
              <a:buNone/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94200897-811C-42B2-A41A-256CD054C8C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73732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86E3C8-1FDA-42F1-91E3-FA27927973DA}" type="slidenum">
              <a:rPr lang="it-IT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200897-811C-42B2-A41A-256CD054C8CA}" type="slidenum">
              <a:rPr lang="it-IT" smtClean="0"/>
              <a:pPr>
                <a:defRPr/>
              </a:pPr>
              <a:t>10</a:t>
            </a:fld>
            <a:endParaRPr 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200897-811C-42B2-A41A-256CD054C8CA}" type="slidenum">
              <a:rPr lang="it-IT" smtClean="0"/>
              <a:pPr>
                <a:defRPr/>
              </a:pPr>
              <a:t>11</a:t>
            </a:fld>
            <a:endParaRPr 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200897-811C-42B2-A41A-256CD054C8CA}" type="slidenum">
              <a:rPr lang="it-IT" smtClean="0"/>
              <a:pPr>
                <a:defRPr/>
              </a:pPr>
              <a:t>12</a:t>
            </a:fld>
            <a:endParaRPr lang="it-I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200897-811C-42B2-A41A-256CD054C8CA}" type="slidenum">
              <a:rPr lang="it-IT" smtClean="0"/>
              <a:pPr>
                <a:defRPr/>
              </a:pPr>
              <a:t>13</a:t>
            </a:fld>
            <a:endParaRPr lang="it-I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1413" y="684213"/>
            <a:ext cx="4573587" cy="3429000"/>
          </a:xfrm>
          <a:ln/>
        </p:spPr>
      </p:sp>
      <p:sp>
        <p:nvSpPr>
          <p:cNvPr id="75779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  <p:sp>
        <p:nvSpPr>
          <p:cNvPr id="75780" name="Segnaposto numero diapositiva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Arial" pitchFamily="34" charset="0"/>
              <a:buNone/>
            </a:pPr>
            <a:fld id="{B5FC8F41-F99F-4517-ADDE-DBA9A709866F}" type="slidenum">
              <a:rPr lang="it-IT" smtClean="0">
                <a:latin typeface="Arial" pitchFamily="34" charset="0"/>
              </a:rPr>
              <a:pPr>
                <a:buFont typeface="Arial" pitchFamily="34" charset="0"/>
                <a:buNone/>
              </a:pPr>
              <a:t>14</a:t>
            </a:fld>
            <a:endParaRPr lang="it-IT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200897-811C-42B2-A41A-256CD054C8CA}" type="slidenum">
              <a:rPr lang="it-IT" smtClean="0"/>
              <a:pPr>
                <a:defRPr/>
              </a:pPr>
              <a:t>15</a:t>
            </a:fld>
            <a:endParaRPr lang="it-I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200897-811C-42B2-A41A-256CD054C8CA}" type="slidenum">
              <a:rPr lang="it-IT" smtClean="0"/>
              <a:pPr>
                <a:defRPr/>
              </a:pPr>
              <a:t>16</a:t>
            </a:fld>
            <a:endParaRPr lang="it-IT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200897-811C-42B2-A41A-256CD054C8CA}" type="slidenum">
              <a:rPr lang="it-IT" smtClean="0"/>
              <a:pPr>
                <a:defRPr/>
              </a:pPr>
              <a:t>17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88975"/>
            <a:ext cx="4568825" cy="3425825"/>
          </a:xfrm>
          <a:ln/>
        </p:spPr>
      </p:sp>
      <p:sp>
        <p:nvSpPr>
          <p:cNvPr id="98307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0225"/>
            <a:ext cx="5029200" cy="4114800"/>
          </a:xfrm>
          <a:noFill/>
          <a:ln/>
        </p:spPr>
        <p:txBody>
          <a:bodyPr lIns="93636" tIns="46818" rIns="93636" bIns="46818"/>
          <a:lstStyle/>
          <a:p>
            <a:pPr eaLnBrk="1" hangingPunct="1"/>
            <a:endParaRPr lang="en-US" smtClean="0"/>
          </a:p>
        </p:txBody>
      </p:sp>
      <p:sp>
        <p:nvSpPr>
          <p:cNvPr id="98308" name="Segnaposto numero diapositiva 3"/>
          <p:cNvSpPr txBox="1">
            <a:spLocks noGrp="1"/>
          </p:cNvSpPr>
          <p:nvPr/>
        </p:nvSpPr>
        <p:spPr bwMode="auto">
          <a:xfrm>
            <a:off x="3889375" y="8686800"/>
            <a:ext cx="2968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636" tIns="46818" rIns="93636" bIns="46818" anchor="b"/>
          <a:lstStyle/>
          <a:p>
            <a:pPr algn="r" defTabSz="936625" eaLnBrk="1" hangingPunct="1">
              <a:spcBef>
                <a:spcPct val="0"/>
              </a:spcBef>
              <a:buFontTx/>
              <a:buNone/>
            </a:pPr>
            <a:fld id="{8813DDF3-9CD5-42F7-B6FF-A94583B851C3}" type="slidenum">
              <a:rPr lang="it-IT" sz="1200" b="1">
                <a:solidFill>
                  <a:schemeClr val="accent2"/>
                </a:solidFill>
                <a:latin typeface="Verdana" pitchFamily="34" charset="0"/>
                <a:cs typeface="Times New Roman" pitchFamily="18" charset="0"/>
              </a:rPr>
              <a:pPr algn="r" defTabSz="936625"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it-IT" sz="1200" b="1">
              <a:solidFill>
                <a:schemeClr val="accent2"/>
              </a:solidFill>
              <a:latin typeface="Verdana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200897-811C-42B2-A41A-256CD054C8CA}" type="slidenum">
              <a:rPr lang="it-IT" smtClean="0"/>
              <a:pPr>
                <a:defRPr/>
              </a:pPr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200897-811C-42B2-A41A-256CD054C8CA}" type="slidenum">
              <a:rPr lang="it-IT" smtClean="0"/>
              <a:pPr>
                <a:defRPr/>
              </a:pPr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200897-811C-42B2-A41A-256CD054C8CA}" type="slidenum">
              <a:rPr lang="it-IT" smtClean="0"/>
              <a:pPr>
                <a:defRPr/>
              </a:pPr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88975"/>
            <a:ext cx="4568825" cy="3425825"/>
          </a:xfrm>
          <a:ln/>
        </p:spPr>
      </p:sp>
      <p:sp>
        <p:nvSpPr>
          <p:cNvPr id="99331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0225"/>
            <a:ext cx="5029200" cy="4114800"/>
          </a:xfrm>
          <a:noFill/>
          <a:ln/>
        </p:spPr>
        <p:txBody>
          <a:bodyPr lIns="93636" tIns="46818" rIns="93636" bIns="46818"/>
          <a:lstStyle/>
          <a:p>
            <a:pPr eaLnBrk="1" hangingPunct="1"/>
            <a:endParaRPr lang="en-US" dirty="0" smtClean="0"/>
          </a:p>
        </p:txBody>
      </p:sp>
      <p:sp>
        <p:nvSpPr>
          <p:cNvPr id="99332" name="Segnaposto numero diapositiva 3"/>
          <p:cNvSpPr txBox="1">
            <a:spLocks noGrp="1"/>
          </p:cNvSpPr>
          <p:nvPr/>
        </p:nvSpPr>
        <p:spPr bwMode="auto">
          <a:xfrm>
            <a:off x="3889375" y="8686800"/>
            <a:ext cx="2968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636" tIns="46818" rIns="93636" bIns="46818" anchor="b"/>
          <a:lstStyle/>
          <a:p>
            <a:pPr algn="r" defTabSz="936625" eaLnBrk="1" hangingPunct="1">
              <a:spcBef>
                <a:spcPct val="0"/>
              </a:spcBef>
              <a:buFontTx/>
              <a:buNone/>
            </a:pPr>
            <a:fld id="{EF252BF4-2359-4061-85C0-8E61D212A992}" type="slidenum">
              <a:rPr lang="it-IT" sz="1200" b="1">
                <a:solidFill>
                  <a:schemeClr val="accent2"/>
                </a:solidFill>
                <a:latin typeface="Verdana" pitchFamily="34" charset="0"/>
                <a:cs typeface="Times New Roman" pitchFamily="18" charset="0"/>
              </a:rPr>
              <a:pPr algn="r" defTabSz="936625"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it-IT" sz="1200" b="1">
              <a:solidFill>
                <a:schemeClr val="accent2"/>
              </a:solidFill>
              <a:latin typeface="Verdana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88975"/>
            <a:ext cx="4568825" cy="3425825"/>
          </a:xfrm>
          <a:ln/>
        </p:spPr>
      </p:sp>
      <p:sp>
        <p:nvSpPr>
          <p:cNvPr id="100355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0225"/>
            <a:ext cx="5029200" cy="4114800"/>
          </a:xfrm>
          <a:noFill/>
          <a:ln/>
        </p:spPr>
        <p:txBody>
          <a:bodyPr lIns="93636" tIns="46818" rIns="93636" bIns="46818"/>
          <a:lstStyle/>
          <a:p>
            <a:pPr eaLnBrk="1" hangingPunct="1"/>
            <a:endParaRPr lang="en-US" smtClean="0"/>
          </a:p>
        </p:txBody>
      </p:sp>
      <p:sp>
        <p:nvSpPr>
          <p:cNvPr id="100356" name="Segnaposto numero diapositiva 3"/>
          <p:cNvSpPr txBox="1">
            <a:spLocks noGrp="1"/>
          </p:cNvSpPr>
          <p:nvPr/>
        </p:nvSpPr>
        <p:spPr bwMode="auto">
          <a:xfrm>
            <a:off x="3889375" y="8686800"/>
            <a:ext cx="2968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636" tIns="46818" rIns="93636" bIns="46818" anchor="b"/>
          <a:lstStyle/>
          <a:p>
            <a:pPr algn="r" defTabSz="936625" eaLnBrk="1" hangingPunct="1">
              <a:spcBef>
                <a:spcPct val="0"/>
              </a:spcBef>
              <a:buFontTx/>
              <a:buNone/>
            </a:pPr>
            <a:fld id="{4339B023-C2C3-4327-A66A-14CA85771D67}" type="slidenum">
              <a:rPr lang="it-IT" sz="1200" b="1">
                <a:solidFill>
                  <a:schemeClr val="accent2"/>
                </a:solidFill>
                <a:latin typeface="Verdana" pitchFamily="34" charset="0"/>
                <a:cs typeface="Times New Roman" pitchFamily="18" charset="0"/>
              </a:rPr>
              <a:pPr algn="r" defTabSz="936625"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it-IT" sz="1200" b="1">
              <a:solidFill>
                <a:schemeClr val="accent2"/>
              </a:solidFill>
              <a:latin typeface="Verdana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88975"/>
            <a:ext cx="4568825" cy="3425825"/>
          </a:xfrm>
          <a:ln/>
        </p:spPr>
      </p:sp>
      <p:sp>
        <p:nvSpPr>
          <p:cNvPr id="101379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0225"/>
            <a:ext cx="5029200" cy="4114800"/>
          </a:xfrm>
          <a:noFill/>
          <a:ln/>
        </p:spPr>
        <p:txBody>
          <a:bodyPr lIns="93636" tIns="46818" rIns="93636" bIns="46818"/>
          <a:lstStyle/>
          <a:p>
            <a:pPr eaLnBrk="1" hangingPunct="1"/>
            <a:endParaRPr lang="en-US" smtClean="0"/>
          </a:p>
        </p:txBody>
      </p:sp>
      <p:sp>
        <p:nvSpPr>
          <p:cNvPr id="101380" name="Segnaposto numero diapositiva 3"/>
          <p:cNvSpPr txBox="1">
            <a:spLocks noGrp="1"/>
          </p:cNvSpPr>
          <p:nvPr/>
        </p:nvSpPr>
        <p:spPr bwMode="auto">
          <a:xfrm>
            <a:off x="3889375" y="8686800"/>
            <a:ext cx="2968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636" tIns="46818" rIns="93636" bIns="46818" anchor="b"/>
          <a:lstStyle/>
          <a:p>
            <a:pPr algn="r" defTabSz="936625" eaLnBrk="1" hangingPunct="1">
              <a:spcBef>
                <a:spcPct val="0"/>
              </a:spcBef>
              <a:buFontTx/>
              <a:buNone/>
            </a:pPr>
            <a:fld id="{83E2BC2F-D31D-43F0-946A-CDD5BCEE6C90}" type="slidenum">
              <a:rPr lang="it-IT" sz="1200" b="1">
                <a:solidFill>
                  <a:schemeClr val="accent2"/>
                </a:solidFill>
                <a:latin typeface="Verdana" pitchFamily="34" charset="0"/>
                <a:cs typeface="Times New Roman" pitchFamily="18" charset="0"/>
              </a:rPr>
              <a:pPr algn="r" defTabSz="936625"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it-IT" sz="1200" b="1">
              <a:solidFill>
                <a:schemeClr val="accent2"/>
              </a:solidFill>
              <a:latin typeface="Verdana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88975"/>
            <a:ext cx="4568825" cy="3425825"/>
          </a:xfrm>
          <a:ln/>
        </p:spPr>
      </p:sp>
      <p:sp>
        <p:nvSpPr>
          <p:cNvPr id="102403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0225"/>
            <a:ext cx="5029200" cy="4114800"/>
          </a:xfrm>
          <a:noFill/>
          <a:ln/>
        </p:spPr>
        <p:txBody>
          <a:bodyPr lIns="93636" tIns="46818" rIns="93636" bIns="46818"/>
          <a:lstStyle/>
          <a:p>
            <a:pPr eaLnBrk="1" hangingPunct="1"/>
            <a:endParaRPr lang="en-US" smtClean="0"/>
          </a:p>
        </p:txBody>
      </p:sp>
      <p:sp>
        <p:nvSpPr>
          <p:cNvPr id="102404" name="Segnaposto numero diapositiva 3"/>
          <p:cNvSpPr txBox="1">
            <a:spLocks noGrp="1"/>
          </p:cNvSpPr>
          <p:nvPr/>
        </p:nvSpPr>
        <p:spPr bwMode="auto">
          <a:xfrm>
            <a:off x="3889375" y="8686800"/>
            <a:ext cx="2968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636" tIns="46818" rIns="93636" bIns="46818" anchor="b"/>
          <a:lstStyle/>
          <a:p>
            <a:pPr algn="r" defTabSz="936625" eaLnBrk="1" hangingPunct="1">
              <a:spcBef>
                <a:spcPct val="0"/>
              </a:spcBef>
              <a:buFontTx/>
              <a:buNone/>
            </a:pPr>
            <a:fld id="{3F66B6CE-6277-459C-8B0F-F10B150AAE0E}" type="slidenum">
              <a:rPr lang="it-IT" sz="1200" b="1">
                <a:solidFill>
                  <a:schemeClr val="accent2"/>
                </a:solidFill>
                <a:latin typeface="Verdana" pitchFamily="34" charset="0"/>
                <a:cs typeface="Times New Roman" pitchFamily="18" charset="0"/>
              </a:rPr>
              <a:pPr algn="r" defTabSz="936625"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it-IT" sz="1200" b="1">
              <a:solidFill>
                <a:schemeClr val="accent2"/>
              </a:solidFill>
              <a:latin typeface="Verdana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\\srvfile01\progetti\RER\sitoParER\Convegno ParER\Grafica\Immagine\Sfondo-per-ppt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53525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ttangolo 6"/>
          <p:cNvSpPr/>
          <p:nvPr userDrawn="1"/>
        </p:nvSpPr>
        <p:spPr>
          <a:xfrm>
            <a:off x="468313" y="1241425"/>
            <a:ext cx="8712200" cy="56165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it-IT" sz="1800"/>
          </a:p>
        </p:txBody>
      </p:sp>
      <p:sp>
        <p:nvSpPr>
          <p:cNvPr id="6" name="Rettangolo 8"/>
          <p:cNvSpPr/>
          <p:nvPr userDrawn="1"/>
        </p:nvSpPr>
        <p:spPr>
          <a:xfrm>
            <a:off x="0" y="-17463"/>
            <a:ext cx="9194800" cy="1295401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it-IT" sz="180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27584" y="1484784"/>
            <a:ext cx="7859216" cy="464137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E376A-C76E-4D82-B243-44CE03501163}" type="datetimeFigureOut">
              <a:rPr lang="it-IT"/>
              <a:pPr>
                <a:defRPr/>
              </a:pPr>
              <a:t>10/04/2011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5A8C3-3DCB-4A51-A86D-F641F22788A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\\srvfile01\progetti\RER\sitoParER\Convegno ParER\Grafica\Immagine\Sfondo-per-ppt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53525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ttangolo 10"/>
          <p:cNvSpPr/>
          <p:nvPr userDrawn="1"/>
        </p:nvSpPr>
        <p:spPr>
          <a:xfrm>
            <a:off x="-3175" y="3500438"/>
            <a:ext cx="9217025" cy="3411537"/>
          </a:xfrm>
          <a:prstGeom prst="rect">
            <a:avLst/>
          </a:prstGeom>
          <a:solidFill>
            <a:srgbClr val="26326D">
              <a:alpha val="70000"/>
            </a:srgb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6" name="Rettangolo 6"/>
          <p:cNvSpPr/>
          <p:nvPr userDrawn="1"/>
        </p:nvSpPr>
        <p:spPr>
          <a:xfrm>
            <a:off x="0" y="-26988"/>
            <a:ext cx="9194800" cy="1295401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395536" y="3861048"/>
            <a:ext cx="8280920" cy="1656184"/>
          </a:xfr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425030" y="5733256"/>
            <a:ext cx="8251425" cy="50405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Fare clic per modificare lo stile del sottotitolo dello schema</a:t>
            </a:r>
            <a:endParaRPr lang="it-IT" dirty="0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8B2F8-5AC1-41B1-9986-B471A1AADEE3}" type="datetimeFigureOut">
              <a:rPr lang="it-IT"/>
              <a:pPr>
                <a:defRPr/>
              </a:pPr>
              <a:t>10/04/2011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2B986-113E-4DAC-B4DE-E0812BC0271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0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75E921-8D36-4BEC-AFDF-270C666F008B}" type="datetimeFigureOut">
              <a:rPr lang="it-IT"/>
              <a:pPr>
                <a:defRPr/>
              </a:pPr>
              <a:t>10/04/2011</a:t>
            </a:fld>
            <a:endParaRPr lang="it-IT"/>
          </a:p>
        </p:txBody>
      </p:sp>
      <p:sp>
        <p:nvSpPr>
          <p:cNvPr id="11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2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B1DFD7-D07F-45CC-AC54-39D305C41C9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rgbClr val="26326D"/>
          </a:solidFill>
          <a:latin typeface="Arial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26326D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26326D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26326D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26326D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800" b="1" kern="1200">
          <a:solidFill>
            <a:srgbClr val="26326D"/>
          </a:solidFill>
          <a:latin typeface="Arial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400" b="1" kern="1200">
          <a:solidFill>
            <a:srgbClr val="26326D"/>
          </a:solidFill>
          <a:latin typeface="Arial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b="1" kern="1200">
          <a:solidFill>
            <a:srgbClr val="26326D"/>
          </a:solidFill>
          <a:latin typeface="Arial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b="1" kern="1200">
          <a:solidFill>
            <a:srgbClr val="26326D"/>
          </a:solidFill>
          <a:latin typeface="Arial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b="1" kern="1200">
          <a:solidFill>
            <a:srgbClr val="26326D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gitpa.gov.it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massella@digitpa.gov.it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olo 3"/>
          <p:cNvSpPr>
            <a:spLocks noGrp="1"/>
          </p:cNvSpPr>
          <p:nvPr>
            <p:ph type="ctrTitle"/>
          </p:nvPr>
        </p:nvSpPr>
        <p:spPr>
          <a:xfrm>
            <a:off x="395288" y="3500438"/>
            <a:ext cx="8280400" cy="1008062"/>
          </a:xfrm>
        </p:spPr>
        <p:txBody>
          <a:bodyPr anchor="b"/>
          <a:lstStyle/>
          <a:p>
            <a:pPr eaLnBrk="1" hangingPunct="1"/>
            <a:r>
              <a:rPr lang="it-IT" smtClean="0">
                <a:latin typeface="Calibri" pitchFamily="34" charset="0"/>
              </a:rPr>
              <a:t>Accreditamento dei conservatori</a:t>
            </a:r>
          </a:p>
        </p:txBody>
      </p:sp>
      <p:sp>
        <p:nvSpPr>
          <p:cNvPr id="4099" name="Sottotitolo 4"/>
          <p:cNvSpPr>
            <a:spLocks noGrp="1"/>
          </p:cNvSpPr>
          <p:nvPr>
            <p:ph type="subTitle" idx="1"/>
          </p:nvPr>
        </p:nvSpPr>
        <p:spPr>
          <a:xfrm>
            <a:off x="468313" y="5013325"/>
            <a:ext cx="8250237" cy="504825"/>
          </a:xfrm>
        </p:spPr>
        <p:txBody>
          <a:bodyPr/>
          <a:lstStyle/>
          <a:p>
            <a:pPr eaLnBrk="1" hangingPunct="1"/>
            <a:r>
              <a:rPr lang="it-IT" smtClean="0">
                <a:latin typeface="Calibri" pitchFamily="34" charset="0"/>
              </a:rPr>
              <a:t>Enrica Massella Ducci Teri</a:t>
            </a:r>
          </a:p>
        </p:txBody>
      </p:sp>
      <p:sp>
        <p:nvSpPr>
          <p:cNvPr id="4100" name="Sottotitolo 4"/>
          <p:cNvSpPr>
            <a:spLocks/>
          </p:cNvSpPr>
          <p:nvPr/>
        </p:nvSpPr>
        <p:spPr bwMode="auto">
          <a:xfrm>
            <a:off x="468313" y="5805488"/>
            <a:ext cx="417512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it-IT" sz="1800">
                <a:solidFill>
                  <a:schemeClr val="bg1"/>
                </a:solidFill>
              </a:rPr>
              <a:t>Bologna 11-12 aprile 2011</a:t>
            </a:r>
          </a:p>
        </p:txBody>
      </p:sp>
      <p:sp>
        <p:nvSpPr>
          <p:cNvPr id="4101" name="Titolo 1"/>
          <p:cNvSpPr>
            <a:spLocks/>
          </p:cNvSpPr>
          <p:nvPr/>
        </p:nvSpPr>
        <p:spPr bwMode="auto">
          <a:xfrm>
            <a:off x="358775" y="0"/>
            <a:ext cx="87852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it-IT" sz="3600" b="1">
                <a:solidFill>
                  <a:schemeClr val="bg1"/>
                </a:solidFill>
              </a:rPr>
              <a:t>UN FUTURO PER IL PRESENTE</a:t>
            </a:r>
            <a:br>
              <a:rPr lang="it-IT" sz="3600" b="1">
                <a:solidFill>
                  <a:schemeClr val="bg1"/>
                </a:solidFill>
              </a:rPr>
            </a:br>
            <a:r>
              <a:rPr lang="it-IT" sz="2000" b="1">
                <a:solidFill>
                  <a:schemeClr val="bg1"/>
                </a:solidFill>
              </a:rPr>
              <a:t>POLITICHE STRATEGIE E STRUMENTI DELLA CONSERVAZIONE DIGITALE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Segnaposto contenuto 2"/>
          <p:cNvSpPr>
            <a:spLocks noGrp="1"/>
          </p:cNvSpPr>
          <p:nvPr>
            <p:ph idx="4294967295"/>
          </p:nvPr>
        </p:nvSpPr>
        <p:spPr>
          <a:xfrm>
            <a:off x="1043608" y="1412776"/>
            <a:ext cx="7920880" cy="4968552"/>
          </a:xfrm>
        </p:spPr>
        <p:txBody>
          <a:bodyPr/>
          <a:lstStyle/>
          <a:p>
            <a:pPr marL="0" indent="0">
              <a:buNone/>
            </a:pPr>
            <a:r>
              <a:rPr lang="it-IT" sz="2200" b="0" dirty="0" err="1" smtClean="0">
                <a:solidFill>
                  <a:srgbClr val="266598"/>
                </a:solidFill>
                <a:latin typeface="+mn-lt"/>
              </a:rPr>
              <a:t>DigitPA</a:t>
            </a:r>
            <a:r>
              <a:rPr lang="it-IT" sz="2200" b="0" dirty="0" smtClean="0">
                <a:solidFill>
                  <a:srgbClr val="266598"/>
                </a:solidFill>
                <a:latin typeface="+mn-lt"/>
              </a:rPr>
              <a:t> </a:t>
            </a:r>
            <a:r>
              <a:rPr lang="it-IT" sz="2200" b="0" dirty="0" smtClean="0">
                <a:solidFill>
                  <a:srgbClr val="266598"/>
                </a:solidFill>
                <a:latin typeface="+mn-lt"/>
              </a:rPr>
              <a:t>deve </a:t>
            </a:r>
            <a:r>
              <a:rPr lang="it-IT" sz="2200" b="0" dirty="0" smtClean="0">
                <a:solidFill>
                  <a:srgbClr val="266598"/>
                </a:solidFill>
                <a:latin typeface="+mn-lt"/>
              </a:rPr>
              <a:t>attivare una iniziativa analoga a quella esistente per i certificatori accreditati di firma digitale. In </a:t>
            </a:r>
            <a:r>
              <a:rPr lang="it-IT" sz="2200" b="0" dirty="0" smtClean="0">
                <a:solidFill>
                  <a:srgbClr val="266598"/>
                </a:solidFill>
                <a:latin typeface="+mn-lt"/>
              </a:rPr>
              <a:t>particolare:</a:t>
            </a:r>
            <a:endParaRPr lang="it-IT" sz="2200" b="0" dirty="0" smtClean="0">
              <a:solidFill>
                <a:srgbClr val="266598"/>
              </a:solidFill>
              <a:latin typeface="+mn-lt"/>
            </a:endParaRPr>
          </a:p>
          <a:p>
            <a:pPr lvl="0"/>
            <a:endParaRPr lang="it-IT" sz="1800" b="0" dirty="0" smtClean="0">
              <a:solidFill>
                <a:srgbClr val="266598"/>
              </a:solidFill>
              <a:latin typeface="+mn-lt"/>
            </a:endParaRPr>
          </a:p>
          <a:p>
            <a:pPr lvl="0"/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emanare </a:t>
            </a:r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una </a:t>
            </a:r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circolare che </a:t>
            </a:r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indichi i requisiti e la modalità di presentazione della domanda di </a:t>
            </a:r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accreditamento dei conservatori;</a:t>
            </a:r>
            <a:endParaRPr lang="it-IT" sz="1800" b="0" dirty="0" smtClean="0">
              <a:solidFill>
                <a:srgbClr val="266598"/>
              </a:solidFill>
              <a:latin typeface="+mn-lt"/>
            </a:endParaRPr>
          </a:p>
          <a:p>
            <a:r>
              <a:rPr lang="it-IT" sz="1800" b="0" dirty="0" smtClean="0">
                <a:solidFill>
                  <a:srgbClr val="266598"/>
                </a:solidFill>
              </a:rPr>
              <a:t>emanare una circolare che indichi i requisiti e la modalità di presentazione della domanda di </a:t>
            </a:r>
            <a:r>
              <a:rPr lang="it-IT" sz="1800" b="0" dirty="0" smtClean="0">
                <a:solidFill>
                  <a:srgbClr val="266598"/>
                </a:solidFill>
              </a:rPr>
              <a:t>accreditamento dei certificatori del processo di conservazione;</a:t>
            </a:r>
            <a:endParaRPr lang="it-IT" sz="1800" b="0" dirty="0" smtClean="0">
              <a:solidFill>
                <a:srgbClr val="266598"/>
              </a:solidFill>
            </a:endParaRPr>
          </a:p>
          <a:p>
            <a:pPr lvl="0"/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predisporre </a:t>
            </a:r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una procedura per la verifica delle domande di accreditamento;</a:t>
            </a:r>
          </a:p>
          <a:p>
            <a:pPr lvl="0"/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istituire e gestire, pubblicandolo sul sito, l’elenco dei conservatori </a:t>
            </a:r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accreditati e dei </a:t>
            </a:r>
            <a:r>
              <a:rPr lang="it-IT" sz="1800" b="0" dirty="0" smtClean="0">
                <a:solidFill>
                  <a:srgbClr val="266598"/>
                </a:solidFill>
              </a:rPr>
              <a:t>certificatori del processo di conservazione</a:t>
            </a:r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;</a:t>
            </a:r>
            <a:endParaRPr lang="it-IT" sz="1800" b="0" dirty="0" smtClean="0">
              <a:solidFill>
                <a:srgbClr val="266598"/>
              </a:solidFill>
              <a:latin typeface="+mn-lt"/>
            </a:endParaRPr>
          </a:p>
          <a:p>
            <a:pPr lvl="0"/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emanare </a:t>
            </a:r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le </a:t>
            </a:r>
            <a:r>
              <a:rPr lang="it-IT" sz="1800" b="0" dirty="0" smtClean="0">
                <a:solidFill>
                  <a:srgbClr val="266598"/>
                </a:solidFill>
              </a:rPr>
              <a:t>circolari </a:t>
            </a:r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che indichino </a:t>
            </a:r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le modalità di vigilanza e di ispezione da effettuare periodicamente per la verifica del mantenimento dei requisiti di accreditamento;</a:t>
            </a:r>
          </a:p>
          <a:p>
            <a:pPr lvl="0"/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svolgere attività di vigilanza periodica </a:t>
            </a:r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sugli accreditati</a:t>
            </a:r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.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it-IT" sz="2200" b="0" dirty="0" smtClean="0">
                <a:latin typeface="+mn-lt"/>
              </a:rPr>
              <a:t>	</a:t>
            </a:r>
            <a:r>
              <a:rPr lang="it-IT" sz="1800" dirty="0" smtClean="0">
                <a:latin typeface="Calibri" pitchFamily="34" charset="0"/>
              </a:rPr>
              <a:t>	</a:t>
            </a:r>
          </a:p>
        </p:txBody>
      </p:sp>
      <p:sp>
        <p:nvSpPr>
          <p:cNvPr id="5" name="Segnaposto numero diapositiva 3"/>
          <p:cNvSpPr txBox="1">
            <a:spLocks noGrp="1"/>
          </p:cNvSpPr>
          <p:nvPr/>
        </p:nvSpPr>
        <p:spPr>
          <a:xfrm>
            <a:off x="8482013" y="6513513"/>
            <a:ext cx="420687" cy="153987"/>
          </a:xfrm>
          <a:prstGeom prst="rect">
            <a:avLst/>
          </a:prstGeom>
          <a:noFill/>
        </p:spPr>
        <p:txBody>
          <a:bodyPr anchor="ctr"/>
          <a:lstStyle/>
          <a:p>
            <a:pPr algn="r" defTabSz="762000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fld id="{4F5147C3-7FC9-48B2-B625-19CD8721DE54}" type="slidenum">
              <a:rPr lang="it-IT" sz="1200">
                <a:solidFill>
                  <a:schemeClr val="tx1">
                    <a:tint val="75000"/>
                  </a:schemeClr>
                </a:solidFill>
                <a:latin typeface="+mj-lt"/>
                <a:cs typeface="+mn-cs"/>
              </a:rPr>
              <a:pPr algn="r" defTabSz="762000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t>10</a:t>
            </a:fld>
            <a:endParaRPr lang="it-IT" sz="1200" dirty="0">
              <a:solidFill>
                <a:schemeClr val="tx1">
                  <a:tint val="75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8596" y="142852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it-IT" sz="2500" b="0" dirty="0" smtClean="0">
                <a:solidFill>
                  <a:srgbClr val="3A659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Funzioni di </a:t>
            </a:r>
            <a:r>
              <a:rPr lang="it-IT" sz="2500" b="0" dirty="0" err="1" smtClean="0">
                <a:solidFill>
                  <a:srgbClr val="3A659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DigitPA</a:t>
            </a:r>
            <a:r>
              <a:rPr lang="it-IT" sz="2500" b="0" dirty="0" smtClean="0">
                <a:solidFill>
                  <a:srgbClr val="3A659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per l’accreditamento </a:t>
            </a:r>
            <a:endParaRPr lang="it-IT" sz="2500" b="0" dirty="0" smtClean="0">
              <a:solidFill>
                <a:srgbClr val="3A6598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Segnaposto contenuto 2"/>
          <p:cNvSpPr>
            <a:spLocks noGrp="1"/>
          </p:cNvSpPr>
          <p:nvPr>
            <p:ph idx="4294967295"/>
          </p:nvPr>
        </p:nvSpPr>
        <p:spPr>
          <a:xfrm>
            <a:off x="971600" y="1412776"/>
            <a:ext cx="7848872" cy="4968552"/>
          </a:xfrm>
        </p:spPr>
        <p:txBody>
          <a:bodyPr/>
          <a:lstStyle/>
          <a:p>
            <a:pPr marL="0" indent="0">
              <a:buNone/>
            </a:pPr>
            <a:r>
              <a:rPr lang="it-IT" sz="2200" b="0" dirty="0" smtClean="0">
                <a:solidFill>
                  <a:srgbClr val="266598"/>
                </a:solidFill>
                <a:latin typeface="+mn-lt"/>
              </a:rPr>
              <a:t>Dal punto di vista societario, i conservatori </a:t>
            </a:r>
            <a:r>
              <a:rPr lang="it-IT" sz="2200" b="0" dirty="0" smtClean="0">
                <a:solidFill>
                  <a:srgbClr val="3A6598"/>
                </a:solidFill>
              </a:rPr>
              <a:t>che fanno richiesta di accreditamento devono</a:t>
            </a:r>
            <a:r>
              <a:rPr lang="it-IT" sz="2200" b="0" dirty="0" smtClean="0">
                <a:solidFill>
                  <a:srgbClr val="266598"/>
                </a:solidFill>
                <a:latin typeface="+mn-lt"/>
              </a:rPr>
              <a:t>:</a:t>
            </a:r>
            <a:endParaRPr lang="it-IT" sz="2200" b="0" dirty="0" smtClean="0">
              <a:solidFill>
                <a:srgbClr val="266598"/>
              </a:solidFill>
              <a:latin typeface="+mn-lt"/>
            </a:endParaRPr>
          </a:p>
          <a:p>
            <a:pPr lvl="0"/>
            <a:endParaRPr lang="it-IT" sz="1800" b="0" dirty="0" smtClean="0">
              <a:solidFill>
                <a:srgbClr val="266598"/>
              </a:solidFill>
              <a:latin typeface="+mn-lt"/>
            </a:endParaRPr>
          </a:p>
          <a:p>
            <a:pPr lvl="0"/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possedere i requisiti di onorabilità richiesti ai soggetti che svolgono funzioni di amministrazione, direzione e controllo presso le </a:t>
            </a:r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banche;</a:t>
            </a:r>
          </a:p>
          <a:p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dimostrare l'affidabilità organizzativa, tecnica e finanziaria necessaria per svolgere attività di </a:t>
            </a:r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conservazione</a:t>
            </a:r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;</a:t>
            </a:r>
          </a:p>
          <a:p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utilizzare personale dotato delle conoscenze specifiche, dell'esperienza e delle competenze necessarie per i servizi forniti;</a:t>
            </a:r>
          </a:p>
          <a:p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applicare procedure e metodi amministrativi e di gestione adeguati e conformi a tecniche consolidate;</a:t>
            </a:r>
          </a:p>
          <a:p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utilizzare </a:t>
            </a:r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sistemi affidabili;</a:t>
            </a:r>
          </a:p>
          <a:p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avere un capitale sociale non inferiore a Euro 200.000.</a:t>
            </a:r>
            <a:endParaRPr lang="it-IT" sz="1800" b="0" dirty="0" smtClean="0">
              <a:solidFill>
                <a:srgbClr val="266598"/>
              </a:solidFill>
              <a:latin typeface="+mn-lt"/>
            </a:endParaRPr>
          </a:p>
        </p:txBody>
      </p:sp>
      <p:sp>
        <p:nvSpPr>
          <p:cNvPr id="5" name="Segnaposto numero diapositiva 3"/>
          <p:cNvSpPr txBox="1">
            <a:spLocks noGrp="1"/>
          </p:cNvSpPr>
          <p:nvPr/>
        </p:nvSpPr>
        <p:spPr>
          <a:xfrm>
            <a:off x="8482013" y="6513513"/>
            <a:ext cx="420687" cy="153987"/>
          </a:xfrm>
          <a:prstGeom prst="rect">
            <a:avLst/>
          </a:prstGeom>
          <a:noFill/>
        </p:spPr>
        <p:txBody>
          <a:bodyPr anchor="ctr"/>
          <a:lstStyle/>
          <a:p>
            <a:pPr algn="r" defTabSz="762000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fld id="{4F5147C3-7FC9-48B2-B625-19CD8721DE54}" type="slidenum">
              <a:rPr lang="it-IT" sz="1200">
                <a:solidFill>
                  <a:schemeClr val="tx1">
                    <a:tint val="75000"/>
                  </a:schemeClr>
                </a:solidFill>
                <a:latin typeface="+mj-lt"/>
                <a:cs typeface="+mn-cs"/>
              </a:rPr>
              <a:pPr algn="r" defTabSz="762000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t>11</a:t>
            </a:fld>
            <a:endParaRPr lang="it-IT" sz="1200" dirty="0">
              <a:solidFill>
                <a:schemeClr val="tx1">
                  <a:tint val="75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8596" y="142852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it-IT" sz="2500" b="0" dirty="0" smtClean="0">
                <a:solidFill>
                  <a:srgbClr val="3A659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Requisiti </a:t>
            </a:r>
            <a:r>
              <a:rPr lang="it-IT" sz="2500" b="0" dirty="0" smtClean="0">
                <a:solidFill>
                  <a:srgbClr val="3A659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per l’accreditamento </a:t>
            </a:r>
            <a:endParaRPr lang="it-IT" sz="2500" b="0" dirty="0" smtClean="0">
              <a:solidFill>
                <a:srgbClr val="3A6598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Segnaposto contenuto 2"/>
          <p:cNvSpPr>
            <a:spLocks noGrp="1"/>
          </p:cNvSpPr>
          <p:nvPr>
            <p:ph idx="4294967295"/>
          </p:nvPr>
        </p:nvSpPr>
        <p:spPr>
          <a:xfrm>
            <a:off x="899592" y="1412776"/>
            <a:ext cx="7992888" cy="4968552"/>
          </a:xfrm>
        </p:spPr>
        <p:txBody>
          <a:bodyPr/>
          <a:lstStyle/>
          <a:p>
            <a:pPr marL="0" indent="0">
              <a:buNone/>
            </a:pPr>
            <a:r>
              <a:rPr lang="it-IT" sz="2200" b="0" dirty="0" smtClean="0">
                <a:solidFill>
                  <a:srgbClr val="266598"/>
                </a:solidFill>
                <a:latin typeface="+mn-lt"/>
              </a:rPr>
              <a:t>Per quanto riguarda qualità e sicurezza, i conservatori </a:t>
            </a:r>
            <a:r>
              <a:rPr lang="it-IT" sz="2200" b="0" dirty="0" smtClean="0">
                <a:solidFill>
                  <a:srgbClr val="3A6598"/>
                </a:solidFill>
              </a:rPr>
              <a:t>che fanno richiesta di accreditamento devono </a:t>
            </a:r>
            <a:r>
              <a:rPr lang="it-IT" sz="2200" b="0" dirty="0" smtClean="0">
                <a:solidFill>
                  <a:srgbClr val="3A6598"/>
                </a:solidFill>
              </a:rPr>
              <a:t>almeno </a:t>
            </a:r>
            <a:r>
              <a:rPr lang="it-IT" sz="2200" b="0" dirty="0" smtClean="0">
                <a:solidFill>
                  <a:srgbClr val="3A6598"/>
                </a:solidFill>
              </a:rPr>
              <a:t>aver adottato</a:t>
            </a:r>
            <a:r>
              <a:rPr lang="it-IT" sz="2200" b="0" dirty="0" smtClean="0">
                <a:solidFill>
                  <a:srgbClr val="266598"/>
                </a:solidFill>
                <a:latin typeface="+mn-lt"/>
              </a:rPr>
              <a:t>:</a:t>
            </a:r>
            <a:endParaRPr lang="it-IT" sz="2200" b="0" dirty="0" smtClean="0">
              <a:solidFill>
                <a:srgbClr val="266598"/>
              </a:solidFill>
              <a:latin typeface="+mn-lt"/>
            </a:endParaRPr>
          </a:p>
          <a:p>
            <a:pPr lvl="0"/>
            <a:endParaRPr lang="it-IT" sz="1800" b="0" dirty="0" smtClean="0">
              <a:solidFill>
                <a:srgbClr val="266598"/>
              </a:solidFill>
              <a:latin typeface="+mn-lt"/>
            </a:endParaRPr>
          </a:p>
          <a:p>
            <a:pPr lvl="0"/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lo standard UNI 11386</a:t>
            </a:r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: 2010 </a:t>
            </a:r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per la conservazione dei dati in modo da garantire l’interoperabilità;</a:t>
            </a:r>
          </a:p>
          <a:p>
            <a:pPr lvl="0"/>
            <a:endParaRPr lang="it-IT" sz="1800" b="0" dirty="0" smtClean="0">
              <a:solidFill>
                <a:srgbClr val="266598"/>
              </a:solidFill>
            </a:endParaRPr>
          </a:p>
          <a:p>
            <a:pPr lvl="0"/>
            <a:r>
              <a:rPr lang="it-IT" sz="1800" b="0" dirty="0" smtClean="0">
                <a:solidFill>
                  <a:srgbClr val="266598"/>
                </a:solidFill>
              </a:rPr>
              <a:t>lo </a:t>
            </a:r>
            <a:r>
              <a:rPr lang="it-IT" sz="1800" b="0" dirty="0" smtClean="0">
                <a:solidFill>
                  <a:srgbClr val="266598"/>
                </a:solidFill>
              </a:rPr>
              <a:t>standard </a:t>
            </a:r>
            <a:r>
              <a:rPr lang="it-IT" sz="1800" b="0" dirty="0" smtClean="0">
                <a:solidFill>
                  <a:srgbClr val="266598"/>
                </a:solidFill>
              </a:rPr>
              <a:t>UNI </a:t>
            </a:r>
            <a:r>
              <a:rPr lang="it-IT" sz="1800" b="0" dirty="0" smtClean="0">
                <a:solidFill>
                  <a:srgbClr val="266598"/>
                </a:solidFill>
                <a:cs typeface="Times New Roman" pitchFamily="18" charset="0"/>
              </a:rPr>
              <a:t>(in </a:t>
            </a:r>
            <a:r>
              <a:rPr lang="it-IT" sz="1800" b="0" dirty="0" smtClean="0">
                <a:solidFill>
                  <a:srgbClr val="266598"/>
                </a:solidFill>
                <a:cs typeface="Times New Roman" pitchFamily="18" charset="0"/>
              </a:rPr>
              <a:t>fase di emanazione) </a:t>
            </a:r>
            <a:r>
              <a:rPr lang="it-IT" sz="1800" b="0" dirty="0" smtClean="0">
                <a:solidFill>
                  <a:srgbClr val="266598"/>
                </a:solidFill>
                <a:cs typeface="Times New Roman" pitchFamily="18" charset="0"/>
              </a:rPr>
              <a:t>relativo ai requisiti </a:t>
            </a:r>
            <a:r>
              <a:rPr lang="it-IT" sz="1800" b="0" dirty="0" smtClean="0">
                <a:solidFill>
                  <a:srgbClr val="266598"/>
                </a:solidFill>
                <a:cs typeface="Times New Roman" pitchFamily="18" charset="0"/>
              </a:rPr>
              <a:t>di sicurezza e affidabilità tecnici, organizzativi, infrastrutturali e </a:t>
            </a:r>
            <a:r>
              <a:rPr lang="it-IT" sz="1800" b="0" dirty="0" smtClean="0">
                <a:solidFill>
                  <a:srgbClr val="266598"/>
                </a:solidFill>
                <a:cs typeface="Times New Roman" pitchFamily="18" charset="0"/>
              </a:rPr>
              <a:t>gestionali, per realizzare </a:t>
            </a:r>
            <a:r>
              <a:rPr lang="it-IT" sz="1800" b="0" dirty="0" smtClean="0">
                <a:solidFill>
                  <a:srgbClr val="266598"/>
                </a:solidFill>
                <a:cs typeface="Times New Roman" pitchFamily="18" charset="0"/>
              </a:rPr>
              <a:t>sistemi di conservazione </a:t>
            </a:r>
            <a:r>
              <a:rPr lang="it-IT" sz="1800" b="0" dirty="0" smtClean="0">
                <a:solidFill>
                  <a:srgbClr val="266598"/>
                </a:solidFill>
                <a:cs typeface="Times New Roman" pitchFamily="18" charset="0"/>
              </a:rPr>
              <a:t>affidabili</a:t>
            </a:r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.</a:t>
            </a:r>
            <a:endParaRPr lang="it-IT" sz="1800" b="0" dirty="0" smtClean="0">
              <a:solidFill>
                <a:srgbClr val="266598"/>
              </a:solidFill>
              <a:latin typeface="+mn-lt"/>
            </a:endParaRPr>
          </a:p>
        </p:txBody>
      </p:sp>
      <p:sp>
        <p:nvSpPr>
          <p:cNvPr id="5" name="Segnaposto numero diapositiva 3"/>
          <p:cNvSpPr txBox="1">
            <a:spLocks noGrp="1"/>
          </p:cNvSpPr>
          <p:nvPr/>
        </p:nvSpPr>
        <p:spPr>
          <a:xfrm>
            <a:off x="8482013" y="6513513"/>
            <a:ext cx="420687" cy="153987"/>
          </a:xfrm>
          <a:prstGeom prst="rect">
            <a:avLst/>
          </a:prstGeom>
          <a:noFill/>
        </p:spPr>
        <p:txBody>
          <a:bodyPr anchor="ctr"/>
          <a:lstStyle/>
          <a:p>
            <a:pPr algn="r" defTabSz="762000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fld id="{4F5147C3-7FC9-48B2-B625-19CD8721DE54}" type="slidenum">
              <a:rPr lang="it-IT" sz="1200">
                <a:solidFill>
                  <a:schemeClr val="tx1">
                    <a:tint val="75000"/>
                  </a:schemeClr>
                </a:solidFill>
                <a:latin typeface="+mj-lt"/>
                <a:cs typeface="+mn-cs"/>
              </a:rPr>
              <a:pPr algn="r" defTabSz="762000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t>12</a:t>
            </a:fld>
            <a:endParaRPr lang="it-IT" sz="1200" dirty="0">
              <a:solidFill>
                <a:schemeClr val="tx1">
                  <a:tint val="75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8596" y="142852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it-IT" sz="2500" b="0" dirty="0" smtClean="0">
                <a:solidFill>
                  <a:srgbClr val="3A659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Requisiti </a:t>
            </a:r>
            <a:r>
              <a:rPr lang="it-IT" sz="2500" b="0" dirty="0" smtClean="0">
                <a:solidFill>
                  <a:srgbClr val="3A659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per l’accreditamento </a:t>
            </a:r>
            <a:endParaRPr lang="it-IT" sz="2500" b="0" dirty="0" smtClean="0">
              <a:solidFill>
                <a:srgbClr val="3A6598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olo 1"/>
          <p:cNvSpPr>
            <a:spLocks noGrp="1"/>
          </p:cNvSpPr>
          <p:nvPr>
            <p:ph type="title" idx="4294967295"/>
          </p:nvPr>
        </p:nvSpPr>
        <p:spPr>
          <a:xfrm>
            <a:off x="1258888" y="350838"/>
            <a:ext cx="7453312" cy="307975"/>
          </a:xfrm>
        </p:spPr>
        <p:txBody>
          <a:bodyPr/>
          <a:lstStyle/>
          <a:p>
            <a:pPr algn="l" eaLnBrk="1" hangingPunct="1"/>
            <a:r>
              <a:rPr lang="it-IT" sz="2500" b="0" dirty="0" smtClean="0">
                <a:solidFill>
                  <a:srgbClr val="3A659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Standard UNI 11386 - SInCRO</a:t>
            </a:r>
          </a:p>
        </p:txBody>
      </p:sp>
      <p:sp>
        <p:nvSpPr>
          <p:cNvPr id="4" name="Segnaposto numero diapositiva 3"/>
          <p:cNvSpPr txBox="1">
            <a:spLocks noGrp="1"/>
          </p:cNvSpPr>
          <p:nvPr/>
        </p:nvSpPr>
        <p:spPr>
          <a:xfrm>
            <a:off x="8482013" y="6513513"/>
            <a:ext cx="420687" cy="153987"/>
          </a:xfrm>
          <a:prstGeom prst="rect">
            <a:avLst/>
          </a:prstGeom>
          <a:noFill/>
        </p:spPr>
        <p:txBody>
          <a:bodyPr anchor="ctr"/>
          <a:lstStyle/>
          <a:p>
            <a:pPr algn="r" defTabSz="762000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fld id="{06990E92-7149-44FF-99FD-9B00C254AC8A}" type="slidenum">
              <a:rPr lang="it-IT" sz="1200">
                <a:solidFill>
                  <a:schemeClr val="tx1">
                    <a:tint val="75000"/>
                  </a:schemeClr>
                </a:solidFill>
                <a:latin typeface="+mj-lt"/>
                <a:cs typeface="+mn-cs"/>
              </a:rPr>
              <a:pPr algn="r" defTabSz="762000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t>13</a:t>
            </a:fld>
            <a:endParaRPr lang="it-IT" sz="1200" dirty="0">
              <a:solidFill>
                <a:schemeClr val="tx1">
                  <a:tint val="75000"/>
                </a:schemeClr>
              </a:solidFill>
              <a:latin typeface="+mj-lt"/>
              <a:cs typeface="+mn-cs"/>
            </a:endParaRPr>
          </a:p>
        </p:txBody>
      </p:sp>
      <p:cxnSp>
        <p:nvCxnSpPr>
          <p:cNvPr id="67588" name="Connettore 1 7"/>
          <p:cNvCxnSpPr>
            <a:cxnSpLocks noChangeShapeType="1"/>
          </p:cNvCxnSpPr>
          <p:nvPr/>
        </p:nvCxnSpPr>
        <p:spPr bwMode="auto">
          <a:xfrm>
            <a:off x="7342188" y="3214688"/>
            <a:ext cx="395287" cy="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sp>
        <p:nvSpPr>
          <p:cNvPr id="67589" name="CasellaDiTesto 5"/>
          <p:cNvSpPr txBox="1">
            <a:spLocks noChangeArrowheads="1"/>
          </p:cNvSpPr>
          <p:nvPr/>
        </p:nvSpPr>
        <p:spPr bwMode="auto">
          <a:xfrm>
            <a:off x="1027113" y="1412875"/>
            <a:ext cx="63150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endParaRPr lang="en-US" sz="1800">
              <a:latin typeface="Arial" pitchFamily="34" charset="0"/>
            </a:endParaRPr>
          </a:p>
        </p:txBody>
      </p:sp>
      <p:sp>
        <p:nvSpPr>
          <p:cNvPr id="5126" name="CasellaDiTesto 2"/>
          <p:cNvSpPr txBox="1">
            <a:spLocks noChangeArrowheads="1"/>
          </p:cNvSpPr>
          <p:nvPr/>
        </p:nvSpPr>
        <p:spPr bwMode="auto">
          <a:xfrm>
            <a:off x="615950" y="908050"/>
            <a:ext cx="7899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9388" indent="-179388" eaLnBrk="1" hangingPunct="1">
              <a:spcBef>
                <a:spcPct val="0"/>
              </a:spcBef>
              <a:spcAft>
                <a:spcPts val="1200"/>
              </a:spcAft>
              <a:defRPr/>
            </a:pPr>
            <a:endParaRPr lang="it-IT" sz="2000" dirty="0">
              <a:solidFill>
                <a:schemeClr val="tx2">
                  <a:lumMod val="75000"/>
                </a:schemeClr>
              </a:solidFill>
              <a:latin typeface="Myriad Pro" pitchFamily="34" charset="0"/>
              <a:cs typeface="Arial" charset="0"/>
            </a:endParaRPr>
          </a:p>
        </p:txBody>
      </p:sp>
      <p:sp>
        <p:nvSpPr>
          <p:cNvPr id="67591" name="CasellaDiTesto 13"/>
          <p:cNvSpPr txBox="1">
            <a:spLocks noChangeArrowheads="1"/>
          </p:cNvSpPr>
          <p:nvPr/>
        </p:nvSpPr>
        <p:spPr bwMode="auto">
          <a:xfrm>
            <a:off x="1142976" y="1285860"/>
            <a:ext cx="7500990" cy="514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eaLnBrk="1" hangingPunct="1">
              <a:spcBef>
                <a:spcPct val="0"/>
              </a:spcBef>
            </a:pPr>
            <a:r>
              <a:rPr lang="it-IT" sz="2200" dirty="0">
                <a:solidFill>
                  <a:srgbClr val="266598"/>
                </a:solidFill>
                <a:latin typeface="+mn-lt"/>
                <a:cs typeface="+mn-cs"/>
              </a:rPr>
              <a:t>Con il contributo del CNIPA (oggi DigitPA) si è promosso presso l’Ente Nazionale Italiano di Unificazione (UNI) - Sottocommissione SC11 (Record Management - Gestione dei documenti archivistici) della Commissione DIAM, la costituzione del gruppo di lavoro </a:t>
            </a:r>
            <a:r>
              <a:rPr lang="it-IT" sz="2200" dirty="0" smtClean="0">
                <a:solidFill>
                  <a:srgbClr val="266598"/>
                </a:solidFill>
                <a:latin typeface="+mn-lt"/>
                <a:cs typeface="+mn-cs"/>
              </a:rPr>
              <a:t>SInCRO</a:t>
            </a:r>
          </a:p>
          <a:p>
            <a:pPr marL="457200" indent="-457200" eaLnBrk="1" hangingPunct="1">
              <a:lnSpc>
                <a:spcPct val="90000"/>
              </a:lnSpc>
              <a:buClr>
                <a:srgbClr val="266598"/>
              </a:buClr>
            </a:pPr>
            <a:r>
              <a:rPr lang="it-IT" sz="2200" dirty="0">
                <a:solidFill>
                  <a:srgbClr val="266598"/>
                </a:solidFill>
                <a:latin typeface="+mn-lt"/>
                <a:cs typeface="+mn-cs"/>
              </a:rPr>
              <a:t>Hanno partecipato:</a:t>
            </a:r>
          </a:p>
          <a:p>
            <a:pPr marL="1073150" lvl="1" indent="-444500" eaLnBrk="1" hangingPunct="1">
              <a:lnSpc>
                <a:spcPct val="90000"/>
              </a:lnSpc>
              <a:buClr>
                <a:srgbClr val="266598"/>
              </a:buClr>
              <a:buSzTx/>
              <a:buFont typeface="Wingdings" pitchFamily="2" charset="2"/>
              <a:buChar char="§"/>
            </a:pPr>
            <a:r>
              <a:rPr lang="it-IT" sz="1800" dirty="0" smtClean="0">
                <a:solidFill>
                  <a:srgbClr val="266598"/>
                </a:solidFill>
                <a:latin typeface="+mn-lt"/>
                <a:cs typeface="Times New Roman" pitchFamily="18" charset="0"/>
              </a:rPr>
              <a:t>istituzioni (Beni Culturali, Salute, DigitPA, Università, ASL Vicenza) </a:t>
            </a:r>
            <a:endParaRPr lang="it-IT" sz="1800" b="0" dirty="0" smtClean="0">
              <a:solidFill>
                <a:srgbClr val="266598"/>
              </a:solidFill>
              <a:latin typeface="+mn-lt"/>
              <a:cs typeface="Times New Roman" pitchFamily="18" charset="0"/>
            </a:endParaRPr>
          </a:p>
          <a:p>
            <a:pPr marL="1073150" lvl="1" indent="-444500" eaLnBrk="1" hangingPunct="1">
              <a:lnSpc>
                <a:spcPct val="120000"/>
              </a:lnSpc>
              <a:buClr>
                <a:srgbClr val="266598"/>
              </a:buClr>
              <a:buSzTx/>
              <a:buFont typeface="Wingdings" pitchFamily="2" charset="2"/>
              <a:buChar char="§"/>
            </a:pPr>
            <a:r>
              <a:rPr lang="it-IT" sz="1800" dirty="0" smtClean="0">
                <a:solidFill>
                  <a:srgbClr val="266598"/>
                </a:solidFill>
                <a:latin typeface="+mn-lt"/>
                <a:cs typeface="Times New Roman" pitchFamily="18" charset="0"/>
              </a:rPr>
              <a:t>operatori del mercato (CompEd Software, IFIN Sistemi, Medas, Omicron Sistemi, Poste Italiane, Regola, SIAV)</a:t>
            </a:r>
            <a:endParaRPr lang="it-IT" sz="1800" b="0" dirty="0" smtClean="0">
              <a:solidFill>
                <a:srgbClr val="266598"/>
              </a:solidFill>
              <a:latin typeface="+mn-lt"/>
              <a:cs typeface="Times New Roman" pitchFamily="18" charset="0"/>
            </a:endParaRPr>
          </a:p>
          <a:p>
            <a:pPr marL="449263" indent="-449263" eaLnBrk="1" hangingPunct="1">
              <a:lnSpc>
                <a:spcPct val="90000"/>
              </a:lnSpc>
              <a:buClr>
                <a:srgbClr val="266598"/>
              </a:buClr>
            </a:pPr>
            <a:r>
              <a:rPr lang="it-IT" sz="2200" dirty="0">
                <a:solidFill>
                  <a:srgbClr val="266598"/>
                </a:solidFill>
                <a:latin typeface="+mn-lt"/>
                <a:cs typeface="+mn-cs"/>
              </a:rPr>
              <a:t>È stato definito uno standard a livello nazionale  (UNI 11386) riguardante la struttura dell’insieme dei dati a supporto del processo di conservazione</a:t>
            </a:r>
          </a:p>
          <a:p>
            <a:pPr marL="449263" indent="-449263" eaLnBrk="1" hangingPunct="1">
              <a:lnSpc>
                <a:spcPct val="90000"/>
              </a:lnSpc>
              <a:buClr>
                <a:srgbClr val="266598"/>
              </a:buClr>
            </a:pPr>
            <a:r>
              <a:rPr lang="it-IT" sz="2200" dirty="0">
                <a:solidFill>
                  <a:srgbClr val="266598"/>
                </a:solidFill>
                <a:latin typeface="+mn-lt"/>
                <a:cs typeface="+mn-cs"/>
              </a:rPr>
              <a:t>È riportata la descrizione della struttura tramite uno schema XML che permette l’interoperabilità tra differenti sistemi di </a:t>
            </a:r>
            <a:r>
              <a:rPr lang="it-IT" sz="2200" dirty="0" smtClean="0">
                <a:solidFill>
                  <a:srgbClr val="266598"/>
                </a:solidFill>
                <a:latin typeface="+mn-lt"/>
                <a:cs typeface="+mn-cs"/>
              </a:rPr>
              <a:t>conservazione</a:t>
            </a:r>
            <a:endParaRPr lang="it-IT" sz="2200" dirty="0">
              <a:solidFill>
                <a:srgbClr val="266598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784225" y="173038"/>
            <a:ext cx="8147050" cy="846137"/>
          </a:xfrm>
        </p:spPr>
        <p:txBody>
          <a:bodyPr/>
          <a:lstStyle/>
          <a:p>
            <a:pPr eaLnBrk="1" hangingPunct="1"/>
            <a:r>
              <a:rPr lang="it-IT" sz="2500" b="0" dirty="0" smtClean="0">
                <a:solidFill>
                  <a:srgbClr val="3A659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Standard UNINFO - SCD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357298"/>
            <a:ext cx="8143932" cy="5314971"/>
          </a:xfrm>
        </p:spPr>
        <p:txBody>
          <a:bodyPr/>
          <a:lstStyle/>
          <a:p>
            <a:r>
              <a:rPr lang="it-IT" sz="2200" b="0" dirty="0" smtClean="0">
                <a:solidFill>
                  <a:srgbClr val="266598"/>
                </a:solidFill>
                <a:latin typeface="+mn-lt"/>
              </a:rPr>
              <a:t>Con il contributo del CNIPA (oggi DigitPA) si è promosso in UNINFO, Ente federato all’UNI, la costituzione del Gruppo di lavoro “Sicurezza nella conservazione documentale” (SCD) che ha operato in sinergia con il gdL SInCRO </a:t>
            </a:r>
          </a:p>
          <a:p>
            <a:pPr eaLnBrk="1" hangingPunct="1">
              <a:lnSpc>
                <a:spcPct val="90000"/>
              </a:lnSpc>
              <a:buClr>
                <a:srgbClr val="266598"/>
              </a:buClr>
            </a:pPr>
            <a:r>
              <a:rPr lang="it-IT" sz="2200" b="0" dirty="0" smtClean="0">
                <a:solidFill>
                  <a:srgbClr val="266598"/>
                </a:solidFill>
                <a:latin typeface="+mn-lt"/>
              </a:rPr>
              <a:t>Hanno partecipato:</a:t>
            </a:r>
          </a:p>
          <a:p>
            <a:pPr marL="1073150" lvl="1" indent="-444500" eaLnBrk="1" hangingPunct="1">
              <a:lnSpc>
                <a:spcPct val="90000"/>
              </a:lnSpc>
              <a:buClr>
                <a:srgbClr val="266598"/>
              </a:buClr>
              <a:buSzTx/>
              <a:buFont typeface="Wingdings" pitchFamily="2" charset="2"/>
              <a:buChar char="§"/>
            </a:pPr>
            <a:r>
              <a:rPr lang="it-IT" sz="1800" b="0" dirty="0" smtClean="0">
                <a:solidFill>
                  <a:srgbClr val="266598"/>
                </a:solidFill>
                <a:latin typeface="+mn-lt"/>
                <a:cs typeface="Times New Roman" pitchFamily="18" charset="0"/>
              </a:rPr>
              <a:t>istituzioni (DigitPA, INAIL, Università) </a:t>
            </a:r>
          </a:p>
          <a:p>
            <a:pPr marL="1073150" lvl="1" indent="-444500" eaLnBrk="1" hangingPunct="1">
              <a:lnSpc>
                <a:spcPct val="120000"/>
              </a:lnSpc>
              <a:buClr>
                <a:srgbClr val="266598"/>
              </a:buClr>
              <a:buSzTx/>
              <a:buFont typeface="Wingdings" pitchFamily="2" charset="2"/>
              <a:buChar char="§"/>
            </a:pPr>
            <a:r>
              <a:rPr lang="it-IT" sz="1800" b="0" dirty="0" smtClean="0">
                <a:solidFill>
                  <a:srgbClr val="266598"/>
                </a:solidFill>
                <a:latin typeface="+mn-lt"/>
                <a:cs typeface="Times New Roman" pitchFamily="18" charset="0"/>
              </a:rPr>
              <a:t>operatori del mercato (</a:t>
            </a:r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Assocertificatori, IBM</a:t>
            </a:r>
            <a:r>
              <a:rPr lang="it-IT" sz="1800" b="0" dirty="0" smtClean="0">
                <a:solidFill>
                  <a:srgbClr val="266598"/>
                </a:solidFill>
                <a:latin typeface="+mn-lt"/>
                <a:cs typeface="Times New Roman" pitchFamily="18" charset="0"/>
              </a:rPr>
              <a:t>, IFIN Sistemi, </a:t>
            </a:r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Infocert, Microsoft, Secure Edge, Sosinel</a:t>
            </a:r>
            <a:r>
              <a:rPr lang="it-IT" sz="1800" b="0" dirty="0" smtClean="0">
                <a:solidFill>
                  <a:srgbClr val="266598"/>
                </a:solidFill>
                <a:latin typeface="+mn-lt"/>
                <a:cs typeface="Times New Roman" pitchFamily="18" charset="0"/>
              </a:rPr>
              <a:t>)</a:t>
            </a:r>
          </a:p>
          <a:p>
            <a:pPr eaLnBrk="1" hangingPunct="1"/>
            <a:r>
              <a:rPr lang="it-IT" sz="2200" b="0" dirty="0" smtClean="0">
                <a:solidFill>
                  <a:srgbClr val="266598"/>
                </a:solidFill>
                <a:latin typeface="+mn-lt"/>
                <a:cs typeface="Times New Roman" pitchFamily="18" charset="0"/>
              </a:rPr>
              <a:t>È stato definito uno standard a livello nazionale  (in fase di emanazione) che fornisce un insieme coerente e completo di requisiti di sicurezza e affidabilità tecnici, organizzativi, infrastrutturali e gestionali, in base ai quali realizzare sistemi di conservazione affidabili ed effettuare su di essi ispezioni di audit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Segnaposto contenuto 2"/>
          <p:cNvSpPr>
            <a:spLocks noGrp="1"/>
          </p:cNvSpPr>
          <p:nvPr>
            <p:ph idx="4294967295"/>
          </p:nvPr>
        </p:nvSpPr>
        <p:spPr>
          <a:xfrm>
            <a:off x="899592" y="1412776"/>
            <a:ext cx="8064896" cy="5256584"/>
          </a:xfrm>
        </p:spPr>
        <p:txBody>
          <a:bodyPr/>
          <a:lstStyle/>
          <a:p>
            <a:pPr marL="0" indent="0">
              <a:buNone/>
            </a:pPr>
            <a:r>
              <a:rPr lang="it-IT" sz="2200" b="0" dirty="0" smtClean="0">
                <a:solidFill>
                  <a:srgbClr val="266598"/>
                </a:solidFill>
                <a:latin typeface="+mn-lt"/>
              </a:rPr>
              <a:t>Per quanto riguarda aspetti della conservazione, i conservatori </a:t>
            </a:r>
            <a:r>
              <a:rPr lang="it-IT" sz="2200" b="0" dirty="0" smtClean="0">
                <a:solidFill>
                  <a:srgbClr val="3A6598"/>
                </a:solidFill>
              </a:rPr>
              <a:t>che fanno richiesta di accreditamento devono di sicuro fornire</a:t>
            </a:r>
            <a:r>
              <a:rPr lang="it-IT" sz="2200" b="0" dirty="0" smtClean="0">
                <a:solidFill>
                  <a:srgbClr val="266598"/>
                </a:solidFill>
                <a:latin typeface="+mn-lt"/>
              </a:rPr>
              <a:t>:</a:t>
            </a:r>
            <a:endParaRPr lang="it-IT" sz="2200" b="0" dirty="0" smtClean="0">
              <a:solidFill>
                <a:srgbClr val="266598"/>
              </a:solidFill>
              <a:latin typeface="+mn-lt"/>
            </a:endParaRPr>
          </a:p>
          <a:p>
            <a:pPr lvl="0"/>
            <a:endParaRPr lang="it-IT" sz="1800" b="0" dirty="0" smtClean="0">
              <a:solidFill>
                <a:srgbClr val="266598"/>
              </a:solidFill>
              <a:latin typeface="+mn-lt"/>
            </a:endParaRPr>
          </a:p>
          <a:p>
            <a:pPr lvl="0"/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copia del Manuale della conservazione;</a:t>
            </a:r>
          </a:p>
          <a:p>
            <a:pPr lvl="0"/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il nominativo </a:t>
            </a:r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del </a:t>
            </a:r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Responsabile </a:t>
            </a:r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della </a:t>
            </a:r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conservazione e il quadro delle responsabilità;</a:t>
            </a:r>
            <a:endParaRPr lang="it-IT" sz="1800" b="0" dirty="0" smtClean="0">
              <a:solidFill>
                <a:srgbClr val="266598"/>
              </a:solidFill>
              <a:latin typeface="+mn-lt"/>
            </a:endParaRPr>
          </a:p>
          <a:p>
            <a:pPr lvl="0"/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l’Ente </a:t>
            </a:r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Certificatore che ha rilasciato la firma digitale e le marche </a:t>
            </a:r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temporali;</a:t>
            </a:r>
            <a:endParaRPr lang="it-IT" sz="1800" b="0" dirty="0" smtClean="0">
              <a:solidFill>
                <a:srgbClr val="266598"/>
              </a:solidFill>
              <a:latin typeface="+mn-lt"/>
            </a:endParaRPr>
          </a:p>
          <a:p>
            <a:pPr lvl="0"/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l</a:t>
            </a:r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e procedure </a:t>
            </a:r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di sicurezza adottate per l’apposizione del riferimento temporale  e </a:t>
            </a:r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la fonte </a:t>
            </a:r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del riferimento temporale apposto;</a:t>
            </a:r>
          </a:p>
          <a:p>
            <a:pPr lvl="0"/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l</a:t>
            </a:r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’elenco </a:t>
            </a:r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del software dei programmi in gestione nelle eventuali diverse versioni succedute nel </a:t>
            </a:r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tempo;</a:t>
            </a:r>
            <a:endParaRPr lang="it-IT" sz="1800" b="0" dirty="0" smtClean="0">
              <a:solidFill>
                <a:srgbClr val="266598"/>
              </a:solidFill>
              <a:latin typeface="+mn-lt"/>
            </a:endParaRPr>
          </a:p>
          <a:p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l</a:t>
            </a:r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a tipologia </a:t>
            </a:r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di documenti </a:t>
            </a:r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conservati e i </a:t>
            </a:r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formati dei file </a:t>
            </a:r>
            <a:r>
              <a:rPr lang="it-IT" sz="1800" b="0" dirty="0" smtClean="0">
                <a:solidFill>
                  <a:srgbClr val="266598"/>
                </a:solidFill>
                <a:latin typeface="+mn-lt"/>
              </a:rPr>
              <a:t>gestiti.</a:t>
            </a:r>
          </a:p>
          <a:p>
            <a:endParaRPr lang="it-IT" sz="1800" b="0" dirty="0" smtClean="0">
              <a:solidFill>
                <a:srgbClr val="266598"/>
              </a:solidFill>
              <a:latin typeface="+mn-lt"/>
            </a:endParaRPr>
          </a:p>
        </p:txBody>
      </p:sp>
      <p:sp>
        <p:nvSpPr>
          <p:cNvPr id="5" name="Segnaposto numero diapositiva 3"/>
          <p:cNvSpPr txBox="1">
            <a:spLocks noGrp="1"/>
          </p:cNvSpPr>
          <p:nvPr/>
        </p:nvSpPr>
        <p:spPr>
          <a:xfrm>
            <a:off x="8482013" y="6513513"/>
            <a:ext cx="420687" cy="153987"/>
          </a:xfrm>
          <a:prstGeom prst="rect">
            <a:avLst/>
          </a:prstGeom>
          <a:noFill/>
        </p:spPr>
        <p:txBody>
          <a:bodyPr anchor="ctr"/>
          <a:lstStyle/>
          <a:p>
            <a:pPr algn="r" defTabSz="762000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fld id="{4F5147C3-7FC9-48B2-B625-19CD8721DE54}" type="slidenum">
              <a:rPr lang="it-IT" sz="1200">
                <a:solidFill>
                  <a:schemeClr val="tx1">
                    <a:tint val="75000"/>
                  </a:schemeClr>
                </a:solidFill>
                <a:latin typeface="+mj-lt"/>
                <a:cs typeface="+mn-cs"/>
              </a:rPr>
              <a:pPr algn="r" defTabSz="762000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t>15</a:t>
            </a:fld>
            <a:endParaRPr lang="it-IT" sz="1200" dirty="0">
              <a:solidFill>
                <a:schemeClr val="tx1">
                  <a:tint val="75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8596" y="142852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it-IT" sz="2500" b="0" dirty="0" smtClean="0">
                <a:solidFill>
                  <a:srgbClr val="3A659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Requisiti </a:t>
            </a:r>
            <a:r>
              <a:rPr lang="it-IT" sz="2500" b="0" dirty="0" smtClean="0">
                <a:solidFill>
                  <a:srgbClr val="3A659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per l’accreditamento </a:t>
            </a:r>
            <a:endParaRPr lang="it-IT" sz="2500" b="0" dirty="0" smtClean="0">
              <a:solidFill>
                <a:srgbClr val="3A6598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Segnaposto contenuto 2"/>
          <p:cNvSpPr>
            <a:spLocks noGrp="1"/>
          </p:cNvSpPr>
          <p:nvPr>
            <p:ph idx="4294967295"/>
          </p:nvPr>
        </p:nvSpPr>
        <p:spPr>
          <a:xfrm>
            <a:off x="899592" y="1412776"/>
            <a:ext cx="8064896" cy="4968552"/>
          </a:xfrm>
        </p:spPr>
        <p:txBody>
          <a:bodyPr/>
          <a:lstStyle/>
          <a:p>
            <a:pPr marL="0" indent="0">
              <a:buNone/>
            </a:pPr>
            <a:r>
              <a:rPr lang="it-IT" sz="2200" b="0" dirty="0" smtClean="0">
                <a:solidFill>
                  <a:srgbClr val="3A6598"/>
                </a:solidFill>
              </a:rPr>
              <a:t>Relativamente al processo di conservazione, bisogna attendere l’emanazione delle regole tecniche per individuare i </a:t>
            </a:r>
            <a:r>
              <a:rPr lang="it-IT" sz="2200" b="0" dirty="0" smtClean="0">
                <a:solidFill>
                  <a:srgbClr val="3A6598"/>
                </a:solidFill>
              </a:rPr>
              <a:t>requisiti</a:t>
            </a:r>
          </a:p>
          <a:p>
            <a:pPr marL="0" indent="0">
              <a:buNone/>
            </a:pPr>
            <a:endParaRPr lang="it-IT" sz="2200" b="0" dirty="0" smtClean="0">
              <a:solidFill>
                <a:srgbClr val="3A6598"/>
              </a:solidFill>
            </a:endParaRPr>
          </a:p>
          <a:p>
            <a:pPr marL="0" indent="0">
              <a:buNone/>
            </a:pPr>
            <a:r>
              <a:rPr lang="it-IT" sz="2200" b="0" dirty="0" smtClean="0">
                <a:solidFill>
                  <a:srgbClr val="3A6598"/>
                </a:solidFill>
              </a:rPr>
              <a:t>Anche per l’accreditamento </a:t>
            </a:r>
            <a:r>
              <a:rPr lang="it-IT" sz="2200" b="0" dirty="0" smtClean="0">
                <a:solidFill>
                  <a:srgbClr val="3A6598"/>
                </a:solidFill>
              </a:rPr>
              <a:t>dei certificatori del processo di </a:t>
            </a:r>
            <a:r>
              <a:rPr lang="it-IT" sz="2200" b="0" dirty="0" smtClean="0">
                <a:solidFill>
                  <a:srgbClr val="3A6598"/>
                </a:solidFill>
              </a:rPr>
              <a:t>conservazione </a:t>
            </a:r>
            <a:r>
              <a:rPr lang="it-IT" sz="2200" b="0" dirty="0" smtClean="0">
                <a:solidFill>
                  <a:srgbClr val="3A6598"/>
                </a:solidFill>
              </a:rPr>
              <a:t>bisogna attendere l’emanazione delle regole tecniche per individuare i </a:t>
            </a:r>
            <a:r>
              <a:rPr lang="it-IT" sz="2200" b="0" dirty="0" smtClean="0">
                <a:solidFill>
                  <a:srgbClr val="3A6598"/>
                </a:solidFill>
              </a:rPr>
              <a:t>requisiti</a:t>
            </a:r>
            <a:endParaRPr lang="it-IT" sz="2200" b="0" dirty="0" smtClean="0">
              <a:solidFill>
                <a:srgbClr val="3A6598"/>
              </a:solidFill>
            </a:endParaRPr>
          </a:p>
          <a:p>
            <a:pPr marL="0" indent="0">
              <a:buNone/>
            </a:pPr>
            <a:endParaRPr lang="it-IT" sz="2200" b="0" dirty="0" smtClean="0">
              <a:solidFill>
                <a:srgbClr val="266598"/>
              </a:solidFill>
              <a:latin typeface="+mn-lt"/>
            </a:endParaRPr>
          </a:p>
          <a:p>
            <a:pPr marL="0" indent="0">
              <a:buNone/>
            </a:pPr>
            <a:endParaRPr lang="it-IT" sz="2200" b="0" dirty="0" smtClean="0">
              <a:solidFill>
                <a:srgbClr val="266598"/>
              </a:solidFill>
              <a:latin typeface="+mn-lt"/>
            </a:endParaRPr>
          </a:p>
        </p:txBody>
      </p:sp>
      <p:sp>
        <p:nvSpPr>
          <p:cNvPr id="5" name="Segnaposto numero diapositiva 3"/>
          <p:cNvSpPr txBox="1">
            <a:spLocks noGrp="1"/>
          </p:cNvSpPr>
          <p:nvPr/>
        </p:nvSpPr>
        <p:spPr>
          <a:xfrm>
            <a:off x="8482013" y="6513513"/>
            <a:ext cx="420687" cy="153987"/>
          </a:xfrm>
          <a:prstGeom prst="rect">
            <a:avLst/>
          </a:prstGeom>
          <a:noFill/>
        </p:spPr>
        <p:txBody>
          <a:bodyPr anchor="ctr"/>
          <a:lstStyle/>
          <a:p>
            <a:pPr algn="r" defTabSz="762000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fld id="{4F5147C3-7FC9-48B2-B625-19CD8721DE54}" type="slidenum">
              <a:rPr lang="it-IT" sz="1200">
                <a:solidFill>
                  <a:schemeClr val="tx1">
                    <a:tint val="75000"/>
                  </a:schemeClr>
                </a:solidFill>
                <a:latin typeface="+mj-lt"/>
                <a:cs typeface="+mn-cs"/>
              </a:rPr>
              <a:pPr algn="r" defTabSz="762000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t>16</a:t>
            </a:fld>
            <a:endParaRPr lang="it-IT" sz="1200" dirty="0">
              <a:solidFill>
                <a:schemeClr val="tx1">
                  <a:tint val="75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8596" y="142852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it-IT" sz="2500" b="0" dirty="0" smtClean="0">
                <a:solidFill>
                  <a:srgbClr val="3A659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Requisiti </a:t>
            </a:r>
            <a:r>
              <a:rPr lang="it-IT" sz="2500" b="0" dirty="0" smtClean="0">
                <a:solidFill>
                  <a:srgbClr val="3A659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per l’accreditamento </a:t>
            </a:r>
            <a:endParaRPr lang="it-IT" sz="2500" b="0" dirty="0" smtClean="0">
              <a:solidFill>
                <a:srgbClr val="3A6598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1042988" y="162877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Per maggiori informazioni</a:t>
            </a: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042988" y="2852738"/>
            <a:ext cx="775017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1" hangingPunct="1">
              <a:buFont typeface="Arial" charset="0"/>
              <a:buChar char="•"/>
              <a:defRPr/>
            </a:pPr>
            <a:r>
              <a:rPr lang="it-IT" sz="2800" b="1" dirty="0">
                <a:solidFill>
                  <a:srgbClr val="9999FF"/>
                </a:solidFill>
                <a:latin typeface="+mn-lt"/>
                <a:cs typeface="+mn-cs"/>
                <a:hlinkClick r:id="rId3"/>
              </a:rPr>
              <a:t>www.digitpa.gov.it</a:t>
            </a:r>
            <a:r>
              <a:rPr lang="it-IT" sz="2800" b="1" dirty="0">
                <a:solidFill>
                  <a:srgbClr val="9999FF"/>
                </a:solidFill>
                <a:latin typeface="+mn-lt"/>
                <a:cs typeface="+mn-cs"/>
              </a:rPr>
              <a:t> </a:t>
            </a:r>
          </a:p>
          <a:p>
            <a:pPr marL="342900" indent="-342900" algn="ctr" eaLnBrk="1" hangingPunct="1">
              <a:buFont typeface="Arial" charset="0"/>
              <a:buChar char="•"/>
              <a:defRPr/>
            </a:pPr>
            <a:r>
              <a:rPr lang="it-IT" sz="2800" b="1" smtClean="0">
                <a:solidFill>
                  <a:srgbClr val="9999FF"/>
                </a:solidFill>
                <a:latin typeface="+mn-lt"/>
                <a:cs typeface="+mn-cs"/>
                <a:hlinkClick r:id="rId4"/>
              </a:rPr>
              <a:t>massella@digitpa.gov.it</a:t>
            </a:r>
            <a:r>
              <a:rPr lang="it-IT" sz="2800" b="1" smtClean="0">
                <a:solidFill>
                  <a:srgbClr val="9999FF"/>
                </a:solidFill>
                <a:latin typeface="+mn-lt"/>
                <a:cs typeface="+mn-cs"/>
              </a:rPr>
              <a:t>  </a:t>
            </a:r>
            <a:endParaRPr lang="it-IT" sz="2800" b="1" dirty="0">
              <a:solidFill>
                <a:srgbClr val="9999FF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egnaposto numero diapositiva 3"/>
          <p:cNvSpPr txBox="1">
            <a:spLocks noGrp="1"/>
          </p:cNvSpPr>
          <p:nvPr/>
        </p:nvSpPr>
        <p:spPr bwMode="auto">
          <a:xfrm>
            <a:off x="7869238" y="6303963"/>
            <a:ext cx="8477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fld id="{16389F6A-F153-4098-AC17-F5943AA5E7E3}" type="slidenum">
              <a:rPr lang="it-IT" sz="1200" i="1">
                <a:solidFill>
                  <a:srgbClr val="7F7F7F"/>
                </a:solidFill>
                <a:latin typeface="Verdana" pitchFamily="34" charset="0"/>
                <a:cs typeface="Times New Roman" pitchFamily="18" charset="0"/>
              </a:rPr>
              <a:pPr algn="ctr" eaLnBrk="1" hangingPunct="1">
                <a:lnSpc>
                  <a:spcPct val="90000"/>
                </a:lnSpc>
                <a:spcBef>
                  <a:spcPct val="50000"/>
                </a:spcBef>
                <a:buFont typeface="Wingdings" pitchFamily="2" charset="2"/>
                <a:buNone/>
              </a:pPr>
              <a:t>2</a:t>
            </a:fld>
            <a:endParaRPr lang="it-IT" sz="1200" i="1">
              <a:solidFill>
                <a:srgbClr val="7F7F7F"/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16013" y="1844675"/>
            <a:ext cx="7848600" cy="1368425"/>
          </a:xfrm>
        </p:spPr>
        <p:txBody>
          <a:bodyPr/>
          <a:lstStyle/>
          <a:p>
            <a:pPr marL="85725" indent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it-IT" sz="2200" b="0" dirty="0" smtClean="0">
                <a:solidFill>
                  <a:srgbClr val="3A6598"/>
                </a:solidFill>
                <a:cs typeface="Arial" pitchFamily="34" charset="0"/>
              </a:rPr>
              <a:t>Processo di memorizzazione, su idoneo supporto, dei documenti digitali nell’ambito di un sistema di conservazione allo scopo di mantenerne l’integrità e l’autenticità nel tempo</a:t>
            </a:r>
            <a:endParaRPr lang="it-IT" sz="2200" b="0" dirty="0" smtClean="0">
              <a:solidFill>
                <a:srgbClr val="3A6598"/>
              </a:solidFill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8596" y="142852"/>
            <a:ext cx="8229600" cy="785818"/>
          </a:xfrm>
        </p:spPr>
        <p:txBody>
          <a:bodyPr/>
          <a:lstStyle/>
          <a:p>
            <a:pPr eaLnBrk="1" hangingPunct="1">
              <a:defRPr/>
            </a:pPr>
            <a:r>
              <a:rPr lang="it-IT" sz="2500" b="0" dirty="0" smtClean="0">
                <a:solidFill>
                  <a:srgbClr val="3A659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 conservazione dei documenti informatici</a:t>
            </a:r>
          </a:p>
        </p:txBody>
      </p:sp>
      <p:sp>
        <p:nvSpPr>
          <p:cNvPr id="28677" name="Rectangle 3"/>
          <p:cNvSpPr txBox="1">
            <a:spLocks noChangeArrowheads="1"/>
          </p:cNvSpPr>
          <p:nvPr/>
        </p:nvSpPr>
        <p:spPr bwMode="auto">
          <a:xfrm>
            <a:off x="1116013" y="3429000"/>
            <a:ext cx="3382962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4138" indent="-84138" eaLnBrk="1" hangingPunct="1">
              <a:lnSpc>
                <a:spcPct val="12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it-IT" sz="1200" b="1" dirty="0">
                <a:solidFill>
                  <a:srgbClr val="3A6598"/>
                </a:solidFill>
                <a:latin typeface="Tahoma" pitchFamily="34" charset="0"/>
              </a:rPr>
              <a:t>43 -</a:t>
            </a:r>
            <a:r>
              <a:rPr lang="it-IT" sz="1200" b="1" dirty="0">
                <a:solidFill>
                  <a:srgbClr val="002060"/>
                </a:solidFill>
                <a:latin typeface="Tahoma" pitchFamily="34" charset="0"/>
              </a:rPr>
              <a:t>  </a:t>
            </a:r>
            <a:r>
              <a:rPr lang="it-IT" sz="1200" b="1" dirty="0">
                <a:solidFill>
                  <a:srgbClr val="3A6598"/>
                </a:solidFill>
                <a:latin typeface="Tahoma" pitchFamily="34" charset="0"/>
              </a:rPr>
              <a:t>Conservazione dei documenti</a:t>
            </a:r>
          </a:p>
          <a:p>
            <a:pPr marL="84138" indent="-84138" eaLnBrk="1" hangingPunct="1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it-IT" sz="1100" dirty="0">
                <a:solidFill>
                  <a:srgbClr val="3A6598"/>
                </a:solidFill>
                <a:latin typeface="Tahoma" pitchFamily="34" charset="0"/>
              </a:rPr>
              <a:t>1. I documenti degli archivi, le scritture contabili, la corrispondenza, ed ogni atto, dato o documento di cui è prescritta la conservazione per legge o regolamento, ove riprodotti su supporti informatici sono validi e rilevanti a tutti gli effetti di legge, se la riproduzione e la conservazione nel tempo siano effettuate in modo da garantire la conformità dei documenti agli originali, nel rispetto delle regole tecniche stabilite ai sensi dell'articolo 71. </a:t>
            </a:r>
          </a:p>
        </p:txBody>
      </p:sp>
      <p:sp>
        <p:nvSpPr>
          <p:cNvPr id="28678" name="Callout 1 8"/>
          <p:cNvSpPr>
            <a:spLocks noChangeAspect="1"/>
          </p:cNvSpPr>
          <p:nvPr/>
        </p:nvSpPr>
        <p:spPr bwMode="auto">
          <a:xfrm>
            <a:off x="4572000" y="4500570"/>
            <a:ext cx="4176712" cy="648997"/>
          </a:xfrm>
          <a:prstGeom prst="borderCallout1">
            <a:avLst>
              <a:gd name="adj1" fmla="val 12764"/>
              <a:gd name="adj2" fmla="val -1824"/>
              <a:gd name="adj3" fmla="val 55319"/>
              <a:gd name="adj4" fmla="val -10375"/>
            </a:avLst>
          </a:prstGeom>
          <a:gradFill rotWithShape="0">
            <a:gsLst>
              <a:gs pos="0">
                <a:srgbClr val="C4D0DE"/>
              </a:gs>
              <a:gs pos="50000">
                <a:srgbClr val="D9E1E9"/>
              </a:gs>
              <a:gs pos="100000">
                <a:srgbClr val="ECF0F4"/>
              </a:gs>
            </a:gsLst>
            <a:lin ang="5400000"/>
          </a:gradFill>
          <a:ln w="19050" algn="ctr">
            <a:solidFill>
              <a:schemeClr val="accent1"/>
            </a:solidFill>
            <a:round/>
            <a:headEnd/>
            <a:tailEnd/>
          </a:ln>
        </p:spPr>
        <p:txBody>
          <a:bodyPr lIns="72000" tIns="108000" rIns="72000" bIns="108000" anchor="ctr">
            <a:spAutoFit/>
          </a:bodyPr>
          <a:lstStyle/>
          <a:p>
            <a:pPr marL="85725" lvl="1" algn="just" eaLnBrk="1" hangingPunct="1">
              <a:spcBef>
                <a:spcPct val="50000"/>
              </a:spcBef>
              <a:buSzPct val="100000"/>
              <a:buFont typeface="Wingdings" pitchFamily="2" charset="2"/>
              <a:buNone/>
            </a:pPr>
            <a:r>
              <a:rPr lang="it-IT" sz="1400" dirty="0">
                <a:solidFill>
                  <a:srgbClr val="002060"/>
                </a:solidFill>
                <a:latin typeface="Arial" pitchFamily="34" charset="0"/>
                <a:cs typeface="Times New Roman" pitchFamily="18" charset="0"/>
              </a:rPr>
              <a:t>viene attuata con le modalità previste dalle regole tecniche di cui all’articolo </a:t>
            </a:r>
            <a:r>
              <a:rPr lang="it-IT" sz="1400" dirty="0" smtClean="0">
                <a:solidFill>
                  <a:srgbClr val="002060"/>
                </a:solidFill>
                <a:latin typeface="Arial" pitchFamily="34" charset="0"/>
                <a:cs typeface="Times New Roman" pitchFamily="18" charset="0"/>
              </a:rPr>
              <a:t>71</a:t>
            </a:r>
            <a:endParaRPr lang="it-IT" sz="1400" dirty="0">
              <a:solidFill>
                <a:srgbClr val="002060"/>
              </a:solidFill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28679" name="Rectangle 3"/>
          <p:cNvSpPr>
            <a:spLocks noChangeArrowheads="1"/>
          </p:cNvSpPr>
          <p:nvPr/>
        </p:nvSpPr>
        <p:spPr bwMode="auto">
          <a:xfrm>
            <a:off x="1214414" y="5661025"/>
            <a:ext cx="7678761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1" hangingPunct="1"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it-IT" sz="2000" b="1" dirty="0" smtClean="0">
                <a:solidFill>
                  <a:srgbClr val="26326D"/>
                </a:solidFill>
                <a:latin typeface="Arial" pitchFamily="34" charset="0"/>
                <a:cs typeface="Times New Roman" pitchFamily="18" charset="0"/>
              </a:rPr>
              <a:t>DEVONO ESSERE EMANATE </a:t>
            </a:r>
            <a:r>
              <a:rPr lang="it-IT" sz="2000" b="1" dirty="0">
                <a:solidFill>
                  <a:srgbClr val="26326D"/>
                </a:solidFill>
                <a:latin typeface="Arial" pitchFamily="34" charset="0"/>
                <a:cs typeface="Times New Roman" pitchFamily="18" charset="0"/>
              </a:rPr>
              <a:t>NUOVE REGOLE TECNICHE</a:t>
            </a:r>
            <a:endParaRPr lang="it-IT" sz="2000" b="1" dirty="0">
              <a:solidFill>
                <a:srgbClr val="26326D"/>
              </a:solidFill>
              <a:latin typeface="Verdana" pitchFamily="34" charset="0"/>
              <a:cs typeface="Times New Roman" pitchFamily="18" charset="0"/>
            </a:endParaRPr>
          </a:p>
          <a:p>
            <a:pPr marL="342900" indent="-342900" algn="ctr" eaLnBrk="1" hangingPunct="1">
              <a:buClr>
                <a:schemeClr val="tx1"/>
              </a:buClr>
              <a:buSzPct val="75000"/>
              <a:buFont typeface="Wingdings" pitchFamily="2" charset="2"/>
              <a:buChar char="l"/>
            </a:pPr>
            <a:endParaRPr lang="it-IT" sz="2000" b="1" dirty="0">
              <a:solidFill>
                <a:srgbClr val="3A6598"/>
              </a:solidFill>
              <a:latin typeface="Verdan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Segnaposto contenuto 2"/>
          <p:cNvSpPr>
            <a:spLocks noGrp="1"/>
          </p:cNvSpPr>
          <p:nvPr>
            <p:ph idx="4294967295"/>
          </p:nvPr>
        </p:nvSpPr>
        <p:spPr>
          <a:xfrm>
            <a:off x="1187450" y="1268413"/>
            <a:ext cx="7499350" cy="452596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it-IT" sz="2200" b="0" dirty="0" smtClean="0">
                <a:solidFill>
                  <a:srgbClr val="266598"/>
                </a:solidFill>
                <a:latin typeface="+mn-lt"/>
              </a:rPr>
              <a:t>Regole tecniche su formazione, tenuta e conservazione del documento informatico 	   </a:t>
            </a:r>
          </a:p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it-IT" sz="2200" b="0" dirty="0" smtClean="0">
                <a:solidFill>
                  <a:srgbClr val="266598"/>
                </a:solidFill>
                <a:latin typeface="+mn-lt"/>
              </a:rPr>
              <a:t>      	</a:t>
            </a:r>
          </a:p>
          <a:p>
            <a:pPr eaLnBrk="1" hangingPunct="1">
              <a:spcBef>
                <a:spcPct val="0"/>
              </a:spcBef>
            </a:pPr>
            <a:r>
              <a:rPr lang="it-IT" sz="2200" b="0" dirty="0" smtClean="0">
                <a:solidFill>
                  <a:srgbClr val="266598"/>
                </a:solidFill>
                <a:latin typeface="+mn-lt"/>
              </a:rPr>
              <a:t>Regole tecniche gestione documento informatico e gestione flussi documentali 				</a:t>
            </a:r>
          </a:p>
          <a:p>
            <a:pPr eaLnBrk="1" hangingPunct="1">
              <a:spcBef>
                <a:spcPct val="0"/>
              </a:spcBef>
            </a:pPr>
            <a:endParaRPr lang="it-IT" sz="2200" b="0" dirty="0" smtClean="0">
              <a:solidFill>
                <a:srgbClr val="266598"/>
              </a:solidFill>
              <a:latin typeface="+mn-lt"/>
            </a:endParaRPr>
          </a:p>
          <a:p>
            <a:pPr eaLnBrk="1" hangingPunct="1">
              <a:spcBef>
                <a:spcPct val="0"/>
              </a:spcBef>
            </a:pPr>
            <a:r>
              <a:rPr lang="it-IT" sz="2200" b="0" dirty="0" smtClean="0">
                <a:solidFill>
                  <a:srgbClr val="266598"/>
                </a:solidFill>
                <a:latin typeface="+mn-lt"/>
              </a:rPr>
              <a:t>Regole tecniche firma digitale </a:t>
            </a:r>
            <a:r>
              <a:rPr lang="it-IT" sz="2200" b="0" dirty="0" smtClean="0">
                <a:latin typeface="+mn-lt"/>
              </a:rPr>
              <a:t>	</a:t>
            </a:r>
            <a:r>
              <a:rPr lang="it-IT" sz="1800" dirty="0" smtClean="0">
                <a:latin typeface="Calibri" pitchFamily="34" charset="0"/>
              </a:rPr>
              <a:t>	</a:t>
            </a:r>
          </a:p>
        </p:txBody>
      </p:sp>
      <p:sp>
        <p:nvSpPr>
          <p:cNvPr id="5" name="Segnaposto numero diapositiva 3"/>
          <p:cNvSpPr txBox="1">
            <a:spLocks noGrp="1"/>
          </p:cNvSpPr>
          <p:nvPr/>
        </p:nvSpPr>
        <p:spPr>
          <a:xfrm>
            <a:off x="8482013" y="6513513"/>
            <a:ext cx="420687" cy="153987"/>
          </a:xfrm>
          <a:prstGeom prst="rect">
            <a:avLst/>
          </a:prstGeom>
          <a:noFill/>
        </p:spPr>
        <p:txBody>
          <a:bodyPr anchor="ctr"/>
          <a:lstStyle/>
          <a:p>
            <a:pPr algn="r" defTabSz="762000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fld id="{4F5147C3-7FC9-48B2-B625-19CD8721DE54}" type="slidenum">
              <a:rPr lang="it-IT" sz="1200">
                <a:solidFill>
                  <a:schemeClr val="tx1">
                    <a:tint val="75000"/>
                  </a:schemeClr>
                </a:solidFill>
                <a:latin typeface="+mj-lt"/>
                <a:cs typeface="+mn-cs"/>
              </a:rPr>
              <a:pPr algn="r" defTabSz="762000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t>3</a:t>
            </a:fld>
            <a:endParaRPr lang="it-IT" sz="1200" dirty="0">
              <a:solidFill>
                <a:schemeClr val="tx1">
                  <a:tint val="75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8596" y="142852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it-IT" sz="2500" b="0" dirty="0" smtClean="0">
                <a:solidFill>
                  <a:srgbClr val="3A659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 gruppi di lavoro istituiti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tolo 1"/>
          <p:cNvSpPr>
            <a:spLocks noGrp="1"/>
          </p:cNvSpPr>
          <p:nvPr>
            <p:ph type="title" idx="4294967295"/>
          </p:nvPr>
        </p:nvSpPr>
        <p:spPr>
          <a:xfrm>
            <a:off x="1187450" y="274638"/>
            <a:ext cx="7499350" cy="633412"/>
          </a:xfrm>
        </p:spPr>
        <p:txBody>
          <a:bodyPr/>
          <a:lstStyle/>
          <a:p>
            <a:pPr algn="l" eaLnBrk="1" hangingPunct="1"/>
            <a:r>
              <a:rPr lang="it-IT" sz="2500" b="0" dirty="0" smtClean="0">
                <a:solidFill>
                  <a:srgbClr val="3A659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Chi partecipa ai gruppi di lavoro</a:t>
            </a:r>
          </a:p>
        </p:txBody>
      </p:sp>
      <p:sp>
        <p:nvSpPr>
          <p:cNvPr id="70659" name="Segnaposto contenuto 2"/>
          <p:cNvSpPr>
            <a:spLocks noGrp="1"/>
          </p:cNvSpPr>
          <p:nvPr>
            <p:ph idx="4294967295"/>
          </p:nvPr>
        </p:nvSpPr>
        <p:spPr>
          <a:xfrm>
            <a:off x="1187450" y="1268413"/>
            <a:ext cx="7499350" cy="4525962"/>
          </a:xfrm>
        </p:spPr>
        <p:txBody>
          <a:bodyPr/>
          <a:lstStyle/>
          <a:p>
            <a:pPr eaLnBrk="1" hangingPunct="1"/>
            <a:r>
              <a:rPr lang="it-IT" sz="2200" b="0" dirty="0" smtClean="0">
                <a:solidFill>
                  <a:srgbClr val="3A6598"/>
                </a:solidFill>
                <a:cs typeface="Arial" pitchFamily="34" charset="0"/>
              </a:rPr>
              <a:t>Amministrazioni centrali (MEF, MIBAC, …)</a:t>
            </a:r>
          </a:p>
          <a:p>
            <a:pPr eaLnBrk="1" hangingPunct="1"/>
            <a:r>
              <a:rPr lang="it-IT" sz="2200" b="0" dirty="0" smtClean="0">
                <a:solidFill>
                  <a:srgbClr val="3A6598"/>
                </a:solidFill>
                <a:cs typeface="Arial" pitchFamily="34" charset="0"/>
              </a:rPr>
              <a:t>Garante per la protezione dei dati personali</a:t>
            </a:r>
          </a:p>
          <a:p>
            <a:pPr eaLnBrk="1" hangingPunct="1"/>
            <a:r>
              <a:rPr lang="it-IT" sz="2200" b="0" dirty="0" smtClean="0">
                <a:solidFill>
                  <a:srgbClr val="3A6598"/>
                </a:solidFill>
                <a:cs typeface="Arial" pitchFamily="34" charset="0"/>
              </a:rPr>
              <a:t>Rappresentanti di Regioni ed Enti locali</a:t>
            </a:r>
          </a:p>
          <a:p>
            <a:pPr eaLnBrk="1" hangingPunct="1"/>
            <a:r>
              <a:rPr lang="it-IT" sz="2200" b="0" dirty="0" smtClean="0">
                <a:solidFill>
                  <a:srgbClr val="3A6598"/>
                </a:solidFill>
                <a:cs typeface="Arial" pitchFamily="34" charset="0"/>
              </a:rPr>
              <a:t>Consiglio Nazionale del Notariato</a:t>
            </a:r>
          </a:p>
          <a:p>
            <a:pPr eaLnBrk="1" hangingPunct="1"/>
            <a:r>
              <a:rPr lang="it-IT" sz="2200" b="0" dirty="0" smtClean="0">
                <a:solidFill>
                  <a:srgbClr val="3A6598"/>
                </a:solidFill>
                <a:cs typeface="Arial" pitchFamily="34" charset="0"/>
              </a:rPr>
              <a:t>Associazioni di categoria (ABI, Assintel, Assinform…)</a:t>
            </a:r>
          </a:p>
          <a:p>
            <a:pPr eaLnBrk="1" hangingPunct="1"/>
            <a:r>
              <a:rPr lang="it-IT" sz="2200" b="0" dirty="0" smtClean="0">
                <a:solidFill>
                  <a:srgbClr val="3A6598"/>
                </a:solidFill>
                <a:cs typeface="Arial" pitchFamily="34" charset="0"/>
              </a:rPr>
              <a:t>Organismi di standardizzazione</a:t>
            </a:r>
          </a:p>
          <a:p>
            <a:pPr eaLnBrk="1" hangingPunct="1"/>
            <a:r>
              <a:rPr lang="it-IT" sz="2200" b="0" dirty="0" smtClean="0">
                <a:solidFill>
                  <a:srgbClr val="3A6598"/>
                </a:solidFill>
                <a:cs typeface="Arial" pitchFamily="34" charset="0"/>
              </a:rPr>
              <a:t>Ordini professionali</a:t>
            </a:r>
          </a:p>
          <a:p>
            <a:pPr eaLnBrk="1" hangingPunct="1">
              <a:buNone/>
            </a:pPr>
            <a:endParaRPr lang="it-IT" sz="2000" dirty="0" smtClean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olo 1"/>
          <p:cNvSpPr>
            <a:spLocks noGrp="1"/>
          </p:cNvSpPr>
          <p:nvPr>
            <p:ph type="title" idx="4294967295"/>
          </p:nvPr>
        </p:nvSpPr>
        <p:spPr>
          <a:xfrm>
            <a:off x="1258888" y="350838"/>
            <a:ext cx="7453312" cy="307975"/>
          </a:xfrm>
        </p:spPr>
        <p:txBody>
          <a:bodyPr/>
          <a:lstStyle/>
          <a:p>
            <a:pPr algn="l" eaLnBrk="1" hangingPunct="1"/>
            <a:r>
              <a:rPr lang="it-IT" sz="2500" b="0" dirty="0" smtClean="0">
                <a:solidFill>
                  <a:srgbClr val="3A659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Il percorso delle regole tecniche</a:t>
            </a:r>
          </a:p>
        </p:txBody>
      </p:sp>
      <p:sp>
        <p:nvSpPr>
          <p:cNvPr id="4" name="Segnaposto numero diapositiva 3"/>
          <p:cNvSpPr txBox="1">
            <a:spLocks noGrp="1"/>
          </p:cNvSpPr>
          <p:nvPr/>
        </p:nvSpPr>
        <p:spPr>
          <a:xfrm>
            <a:off x="8482013" y="6513513"/>
            <a:ext cx="420687" cy="153987"/>
          </a:xfrm>
          <a:prstGeom prst="rect">
            <a:avLst/>
          </a:prstGeom>
          <a:noFill/>
        </p:spPr>
        <p:txBody>
          <a:bodyPr anchor="ctr"/>
          <a:lstStyle/>
          <a:p>
            <a:pPr algn="r" defTabSz="762000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fld id="{06990E92-7149-44FF-99FD-9B00C254AC8A}" type="slidenum">
              <a:rPr lang="it-IT" sz="1200">
                <a:solidFill>
                  <a:schemeClr val="tx1">
                    <a:tint val="75000"/>
                  </a:schemeClr>
                </a:solidFill>
                <a:latin typeface="+mj-lt"/>
                <a:cs typeface="+mn-cs"/>
              </a:rPr>
              <a:pPr algn="r" defTabSz="762000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t>5</a:t>
            </a:fld>
            <a:endParaRPr lang="it-IT" sz="1200" dirty="0">
              <a:solidFill>
                <a:schemeClr val="tx1">
                  <a:tint val="75000"/>
                </a:schemeClr>
              </a:solidFill>
              <a:latin typeface="+mj-lt"/>
              <a:cs typeface="+mn-cs"/>
            </a:endParaRPr>
          </a:p>
        </p:txBody>
      </p:sp>
      <p:cxnSp>
        <p:nvCxnSpPr>
          <p:cNvPr id="67588" name="Connettore 1 7"/>
          <p:cNvCxnSpPr>
            <a:cxnSpLocks noChangeShapeType="1"/>
          </p:cNvCxnSpPr>
          <p:nvPr/>
        </p:nvCxnSpPr>
        <p:spPr bwMode="auto">
          <a:xfrm>
            <a:off x="7342188" y="3214688"/>
            <a:ext cx="395287" cy="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sp>
        <p:nvSpPr>
          <p:cNvPr id="67589" name="CasellaDiTesto 5"/>
          <p:cNvSpPr txBox="1">
            <a:spLocks noChangeArrowheads="1"/>
          </p:cNvSpPr>
          <p:nvPr/>
        </p:nvSpPr>
        <p:spPr bwMode="auto">
          <a:xfrm>
            <a:off x="1027113" y="1412875"/>
            <a:ext cx="63150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endParaRPr lang="en-US" sz="1800">
              <a:latin typeface="Arial" pitchFamily="34" charset="0"/>
            </a:endParaRPr>
          </a:p>
        </p:txBody>
      </p:sp>
      <p:sp>
        <p:nvSpPr>
          <p:cNvPr id="5126" name="CasellaDiTesto 2"/>
          <p:cNvSpPr txBox="1">
            <a:spLocks noChangeArrowheads="1"/>
          </p:cNvSpPr>
          <p:nvPr/>
        </p:nvSpPr>
        <p:spPr bwMode="auto">
          <a:xfrm>
            <a:off x="615950" y="908050"/>
            <a:ext cx="7899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9388" indent="-179388" eaLnBrk="1" hangingPunct="1">
              <a:spcBef>
                <a:spcPct val="0"/>
              </a:spcBef>
              <a:spcAft>
                <a:spcPts val="1200"/>
              </a:spcAft>
              <a:defRPr/>
            </a:pPr>
            <a:endParaRPr lang="it-IT" sz="2000" dirty="0">
              <a:solidFill>
                <a:schemeClr val="tx2">
                  <a:lumMod val="75000"/>
                </a:schemeClr>
              </a:solidFill>
              <a:latin typeface="Myriad Pro" pitchFamily="34" charset="0"/>
              <a:cs typeface="Arial" charset="0"/>
            </a:endParaRPr>
          </a:p>
        </p:txBody>
      </p:sp>
      <p:sp>
        <p:nvSpPr>
          <p:cNvPr id="67591" name="CasellaDiTesto 13"/>
          <p:cNvSpPr txBox="1">
            <a:spLocks noChangeArrowheads="1"/>
          </p:cNvSpPr>
          <p:nvPr/>
        </p:nvSpPr>
        <p:spPr bwMode="auto">
          <a:xfrm>
            <a:off x="1142976" y="1285860"/>
            <a:ext cx="7500990" cy="5219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sz="2200" dirty="0">
                <a:solidFill>
                  <a:srgbClr val="3A6598"/>
                </a:solidFill>
                <a:latin typeface="Arial" pitchFamily="34" charset="0"/>
              </a:rPr>
              <a:t>Il percorso di emanazione delle regole tecniche </a:t>
            </a:r>
            <a:r>
              <a:rPr lang="it-IT" sz="2200" dirty="0" smtClean="0">
                <a:solidFill>
                  <a:srgbClr val="3A6598"/>
                </a:solidFill>
                <a:latin typeface="Arial" pitchFamily="34" charset="0"/>
              </a:rPr>
              <a:t>prevede:</a:t>
            </a:r>
            <a:endParaRPr lang="it-IT" sz="2200" dirty="0">
              <a:solidFill>
                <a:srgbClr val="3A6598"/>
              </a:solidFill>
              <a:latin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it-IT" sz="1600" dirty="0">
              <a:latin typeface="Arial" pitchFamily="34" charset="0"/>
            </a:endParaRPr>
          </a:p>
          <a:p>
            <a:pPr marL="800100" lvl="1" indent="-342900" eaLnBrk="1" hangingPunct="1">
              <a:spcBef>
                <a:spcPct val="0"/>
              </a:spcBef>
              <a:buFont typeface="Verdana" pitchFamily="34" charset="0"/>
              <a:buAutoNum type="arabicPeriod"/>
            </a:pPr>
            <a:r>
              <a:rPr lang="it-IT" sz="1800" dirty="0">
                <a:solidFill>
                  <a:srgbClr val="3A6598"/>
                </a:solidFill>
                <a:latin typeface="Arial" pitchFamily="34" charset="0"/>
              </a:rPr>
              <a:t>Costituzione dei Gruppi di Lavoro con il coordinamento DigitPA</a:t>
            </a:r>
          </a:p>
          <a:p>
            <a:pPr marL="1257300" lvl="2" indent="-342900" eaLnBrk="1" hangingPunct="1">
              <a:spcBef>
                <a:spcPct val="0"/>
              </a:spcBef>
              <a:buFont typeface="Verdana" pitchFamily="34" charset="0"/>
              <a:buAutoNum type="arabicPeriod"/>
            </a:pPr>
            <a:endParaRPr lang="it-IT" sz="1800" dirty="0">
              <a:solidFill>
                <a:srgbClr val="3A6598"/>
              </a:solidFill>
              <a:latin typeface="Arial" pitchFamily="34" charset="0"/>
            </a:endParaRPr>
          </a:p>
          <a:p>
            <a:pPr marL="800100" lvl="1" indent="-342900" eaLnBrk="1" hangingPunct="1">
              <a:spcBef>
                <a:spcPct val="0"/>
              </a:spcBef>
              <a:buFont typeface="Verdana" pitchFamily="34" charset="0"/>
              <a:buAutoNum type="arabicPeriod"/>
            </a:pPr>
            <a:r>
              <a:rPr lang="it-IT" sz="1800" dirty="0">
                <a:solidFill>
                  <a:srgbClr val="3A6598"/>
                </a:solidFill>
                <a:latin typeface="Arial" pitchFamily="34" charset="0"/>
              </a:rPr>
              <a:t>Redazione del documento preliminare</a:t>
            </a:r>
          </a:p>
          <a:p>
            <a:pPr marL="800100" lvl="1" indent="-342900" eaLnBrk="1" hangingPunct="1">
              <a:spcBef>
                <a:spcPct val="0"/>
              </a:spcBef>
              <a:buFont typeface="Verdana" pitchFamily="34" charset="0"/>
              <a:buAutoNum type="arabicPeriod"/>
            </a:pPr>
            <a:endParaRPr lang="it-IT" sz="1800" dirty="0">
              <a:solidFill>
                <a:srgbClr val="3A6598"/>
              </a:solidFill>
              <a:latin typeface="Arial" pitchFamily="34" charset="0"/>
            </a:endParaRPr>
          </a:p>
          <a:p>
            <a:pPr marL="800100" lvl="1" indent="-342900" eaLnBrk="1" hangingPunct="1">
              <a:spcBef>
                <a:spcPct val="0"/>
              </a:spcBef>
              <a:buFont typeface="Verdana" pitchFamily="34" charset="0"/>
              <a:buAutoNum type="arabicPeriod"/>
            </a:pPr>
            <a:r>
              <a:rPr lang="it-IT" sz="1800" dirty="0">
                <a:solidFill>
                  <a:srgbClr val="3A6598"/>
                </a:solidFill>
                <a:latin typeface="Arial" pitchFamily="34" charset="0"/>
              </a:rPr>
              <a:t>Condivisione:</a:t>
            </a:r>
          </a:p>
          <a:p>
            <a:pPr marL="1257300" lvl="2" indent="-342900" eaLnBrk="1" hangingPunct="1">
              <a:spcBef>
                <a:spcPct val="0"/>
              </a:spcBef>
            </a:pPr>
            <a:r>
              <a:rPr lang="it-IT" sz="1800" dirty="0">
                <a:solidFill>
                  <a:srgbClr val="3A6598"/>
                </a:solidFill>
                <a:latin typeface="Arial" pitchFamily="34" charset="0"/>
              </a:rPr>
              <a:t>Consultazione pubblica </a:t>
            </a:r>
            <a:r>
              <a:rPr lang="it-IT" sz="1800" dirty="0" smtClean="0">
                <a:solidFill>
                  <a:srgbClr val="3A6598"/>
                </a:solidFill>
                <a:latin typeface="Arial" pitchFamily="34" charset="0"/>
              </a:rPr>
              <a:t>su </a:t>
            </a:r>
            <a:r>
              <a:rPr lang="it-IT" sz="1800" dirty="0">
                <a:solidFill>
                  <a:srgbClr val="3A6598"/>
                </a:solidFill>
                <a:latin typeface="Arial" pitchFamily="34" charset="0"/>
              </a:rPr>
              <a:t>web</a:t>
            </a:r>
          </a:p>
          <a:p>
            <a:pPr marL="1257300" lvl="2" indent="-342900" eaLnBrk="1" hangingPunct="1">
              <a:spcBef>
                <a:spcPct val="0"/>
              </a:spcBef>
            </a:pPr>
            <a:r>
              <a:rPr lang="it-IT" sz="1800" dirty="0">
                <a:solidFill>
                  <a:srgbClr val="3A6598"/>
                </a:solidFill>
                <a:latin typeface="Arial" pitchFamily="34" charset="0"/>
              </a:rPr>
              <a:t>Recepimento di osservazioni di </a:t>
            </a:r>
            <a:r>
              <a:rPr lang="it-IT" sz="1800" i="1" dirty="0">
                <a:solidFill>
                  <a:srgbClr val="3A6598"/>
                </a:solidFill>
                <a:latin typeface="Arial" pitchFamily="34" charset="0"/>
              </a:rPr>
              <a:t>stakeholders</a:t>
            </a:r>
            <a:r>
              <a:rPr lang="it-IT" sz="1800" dirty="0">
                <a:solidFill>
                  <a:srgbClr val="3A6598"/>
                </a:solidFill>
                <a:latin typeface="Arial" pitchFamily="34" charset="0"/>
              </a:rPr>
              <a:t> selezionati</a:t>
            </a:r>
          </a:p>
          <a:p>
            <a:pPr marL="1257300" lvl="2" indent="-342900" eaLnBrk="1" hangingPunct="1">
              <a:spcBef>
                <a:spcPct val="0"/>
              </a:spcBef>
              <a:buNone/>
            </a:pPr>
            <a:r>
              <a:rPr lang="it-IT" sz="1800" dirty="0">
                <a:solidFill>
                  <a:srgbClr val="3A6598"/>
                </a:solidFill>
                <a:latin typeface="Arial" pitchFamily="34" charset="0"/>
              </a:rPr>
              <a:t>	</a:t>
            </a:r>
          </a:p>
          <a:p>
            <a:pPr marL="800100" lvl="1" indent="-34290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it-IT" sz="1800" dirty="0">
                <a:solidFill>
                  <a:srgbClr val="3A6598"/>
                </a:solidFill>
                <a:latin typeface="Arial" pitchFamily="34" charset="0"/>
              </a:rPr>
              <a:t>Raccolta pareri dovuti (Consiglio di Stato, Corte dei Conti, Garante, ...)</a:t>
            </a:r>
          </a:p>
          <a:p>
            <a:pPr marL="800100" lvl="1" indent="-34290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endParaRPr lang="it-IT" sz="1800" dirty="0">
              <a:solidFill>
                <a:srgbClr val="3A6598"/>
              </a:solidFill>
              <a:latin typeface="Arial" pitchFamily="34" charset="0"/>
            </a:endParaRPr>
          </a:p>
          <a:p>
            <a:pPr marL="800100" lvl="1" indent="-34290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it-IT" sz="1800" dirty="0">
                <a:solidFill>
                  <a:srgbClr val="3A6598"/>
                </a:solidFill>
                <a:latin typeface="Arial" pitchFamily="34" charset="0"/>
              </a:rPr>
              <a:t>Notifica alla Comunità Europea</a:t>
            </a:r>
          </a:p>
          <a:p>
            <a:pPr marL="800100" lvl="1" indent="-34290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endParaRPr lang="it-IT" sz="1800" dirty="0">
              <a:solidFill>
                <a:srgbClr val="3A6598"/>
              </a:solidFill>
              <a:latin typeface="Arial" pitchFamily="34" charset="0"/>
            </a:endParaRPr>
          </a:p>
          <a:p>
            <a:pPr marL="800100" lvl="1" indent="-34290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it-IT" sz="1800" dirty="0">
                <a:solidFill>
                  <a:srgbClr val="3A6598"/>
                </a:solidFill>
                <a:latin typeface="Arial" pitchFamily="34" charset="0"/>
              </a:rPr>
              <a:t>Redazione testo </a:t>
            </a:r>
            <a:r>
              <a:rPr lang="it-IT" sz="1800" dirty="0" smtClean="0">
                <a:solidFill>
                  <a:srgbClr val="3A6598"/>
                </a:solidFill>
                <a:latin typeface="Arial" pitchFamily="34" charset="0"/>
              </a:rPr>
              <a:t>finale</a:t>
            </a:r>
            <a:endParaRPr lang="it-IT" sz="1800" dirty="0">
              <a:solidFill>
                <a:srgbClr val="3A6598"/>
              </a:solidFill>
              <a:latin typeface="Arial" pitchFamily="34" charset="0"/>
            </a:endParaRPr>
          </a:p>
          <a:p>
            <a:pPr marL="800100" lvl="1" indent="-342900" eaLnBrk="1" hangingPunct="1">
              <a:spcBef>
                <a:spcPct val="0"/>
              </a:spcBef>
              <a:buFont typeface="Verdana" pitchFamily="34" charset="0"/>
              <a:buAutoNum type="arabicPeriod"/>
            </a:pPr>
            <a:endParaRPr lang="it-IT" sz="1800" dirty="0">
              <a:solidFill>
                <a:srgbClr val="3A6598"/>
              </a:solidFill>
              <a:latin typeface="Arial" pitchFamily="34" charset="0"/>
            </a:endParaRPr>
          </a:p>
          <a:p>
            <a:pPr marL="800100" lvl="1" indent="-342900" eaLnBrk="1" hangingPunct="1">
              <a:spcBef>
                <a:spcPct val="0"/>
              </a:spcBef>
              <a:buFont typeface="Verdana" pitchFamily="34" charset="0"/>
              <a:buAutoNum type="arabicPeriod"/>
            </a:pPr>
            <a:r>
              <a:rPr lang="it-IT" sz="1800" dirty="0">
                <a:solidFill>
                  <a:srgbClr val="3A6598"/>
                </a:solidFill>
                <a:latin typeface="Arial" pitchFamily="34" charset="0"/>
              </a:rPr>
              <a:t>Emanazione documento definitivo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egnaposto numero diapositiva 3"/>
          <p:cNvSpPr txBox="1">
            <a:spLocks noGrp="1"/>
          </p:cNvSpPr>
          <p:nvPr/>
        </p:nvSpPr>
        <p:spPr bwMode="auto">
          <a:xfrm>
            <a:off x="7869238" y="6303963"/>
            <a:ext cx="8477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fld id="{EF1B75C4-B060-44C8-81FC-FDBFFB19A3B2}" type="slidenum">
              <a:rPr lang="it-IT" sz="1200" i="1">
                <a:solidFill>
                  <a:srgbClr val="7F7F7F"/>
                </a:solidFill>
                <a:latin typeface="Verdana" pitchFamily="34" charset="0"/>
                <a:cs typeface="Times New Roman" pitchFamily="18" charset="0"/>
              </a:rPr>
              <a:pPr algn="ctr" eaLnBrk="1" hangingPunct="1">
                <a:lnSpc>
                  <a:spcPct val="90000"/>
                </a:lnSpc>
                <a:spcBef>
                  <a:spcPct val="50000"/>
                </a:spcBef>
                <a:buFont typeface="Wingdings" pitchFamily="2" charset="2"/>
                <a:buNone/>
              </a:pPr>
              <a:t>6</a:t>
            </a:fld>
            <a:endParaRPr lang="it-IT" sz="1200" i="1">
              <a:solidFill>
                <a:srgbClr val="7F7F7F"/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57224" y="1428736"/>
            <a:ext cx="8143900" cy="936625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it-IT" sz="2200" b="0" dirty="0" smtClean="0">
                <a:solidFill>
                  <a:srgbClr val="3A6598"/>
                </a:solidFill>
              </a:rPr>
              <a:t>I requisiti del sistema di conservazione dei documenti informatici</a:t>
            </a:r>
            <a:endParaRPr lang="it-IT" sz="2200" dirty="0" smtClean="0">
              <a:solidFill>
                <a:srgbClr val="3A6598"/>
              </a:solidFill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85852" y="214290"/>
            <a:ext cx="7372344" cy="654032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sz="2500" b="0" dirty="0" smtClean="0">
                <a:solidFill>
                  <a:srgbClr val="3A659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 requisiti del sistema di conservazione</a:t>
            </a:r>
          </a:p>
        </p:txBody>
      </p:sp>
      <p:sp>
        <p:nvSpPr>
          <p:cNvPr id="29701" name="Rectangle 3"/>
          <p:cNvSpPr txBox="1">
            <a:spLocks noChangeArrowheads="1"/>
          </p:cNvSpPr>
          <p:nvPr/>
        </p:nvSpPr>
        <p:spPr bwMode="auto">
          <a:xfrm>
            <a:off x="928662" y="2000240"/>
            <a:ext cx="3384550" cy="379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98425" indent="-98425" eaLnBrk="1" hangingPunct="1">
              <a:lnSpc>
                <a:spcPct val="12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it-IT" sz="1200" b="1" dirty="0">
                <a:solidFill>
                  <a:srgbClr val="3A6598"/>
                </a:solidFill>
                <a:latin typeface="Tahoma" pitchFamily="34" charset="0"/>
                <a:cs typeface="Times New Roman" pitchFamily="18" charset="0"/>
              </a:rPr>
              <a:t>44  -  Requisiti per la conservazione dei documenti informatici</a:t>
            </a:r>
          </a:p>
          <a:p>
            <a:pPr marL="98425" indent="-98425" eaLnBrk="1" hangingPunct="1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it-IT" sz="1100" dirty="0">
                <a:solidFill>
                  <a:srgbClr val="3A6598"/>
                </a:solidFill>
                <a:latin typeface="Tahoma" pitchFamily="34" charset="0"/>
                <a:cs typeface="Times New Roman" pitchFamily="18" charset="0"/>
              </a:rPr>
              <a:t>1. Il sistema di conservazione dei documenti informatici assicura:</a:t>
            </a:r>
          </a:p>
          <a:p>
            <a:pPr marL="534988" lvl="1" indent="-257175" eaLnBrk="1" hangingPunct="1">
              <a:lnSpc>
                <a:spcPct val="90000"/>
              </a:lnSpc>
              <a:spcBef>
                <a:spcPct val="50000"/>
              </a:spcBef>
              <a:buFont typeface="Verdana" pitchFamily="34" charset="0"/>
              <a:buAutoNum type="alphaLcPeriod"/>
            </a:pPr>
            <a:r>
              <a:rPr lang="it-IT" sz="1100" dirty="0">
                <a:solidFill>
                  <a:srgbClr val="3A6598"/>
                </a:solidFill>
                <a:latin typeface="Tahoma" pitchFamily="34" charset="0"/>
                <a:cs typeface="Times New Roman" pitchFamily="18" charset="0"/>
              </a:rPr>
              <a:t>l'identificazione certa del soggetto che ha formato il documento …;</a:t>
            </a:r>
          </a:p>
          <a:p>
            <a:pPr marL="534988" lvl="1" indent="-257175" eaLnBrk="1" hangingPunct="1">
              <a:lnSpc>
                <a:spcPct val="90000"/>
              </a:lnSpc>
              <a:spcBef>
                <a:spcPct val="50000"/>
              </a:spcBef>
              <a:buFont typeface="Verdana" pitchFamily="34" charset="0"/>
              <a:buAutoNum type="alphaLcPeriod"/>
            </a:pPr>
            <a:r>
              <a:rPr lang="it-IT" sz="1100" dirty="0">
                <a:solidFill>
                  <a:srgbClr val="3A6598"/>
                </a:solidFill>
                <a:latin typeface="Tahoma" pitchFamily="34" charset="0"/>
                <a:cs typeface="Times New Roman" pitchFamily="18" charset="0"/>
              </a:rPr>
              <a:t>l'integrità del documento;</a:t>
            </a:r>
          </a:p>
          <a:p>
            <a:pPr marL="534988" lvl="1" indent="-257175" eaLnBrk="1" hangingPunct="1">
              <a:lnSpc>
                <a:spcPct val="90000"/>
              </a:lnSpc>
              <a:spcBef>
                <a:spcPct val="50000"/>
              </a:spcBef>
              <a:buFont typeface="Verdana" pitchFamily="34" charset="0"/>
              <a:buAutoNum type="alphaLcPeriod"/>
            </a:pPr>
            <a:r>
              <a:rPr lang="it-IT" sz="1100" dirty="0">
                <a:solidFill>
                  <a:srgbClr val="3A6598"/>
                </a:solidFill>
                <a:latin typeface="Tahoma" pitchFamily="34" charset="0"/>
                <a:cs typeface="Times New Roman" pitchFamily="18" charset="0"/>
              </a:rPr>
              <a:t>la leggibilità e l'agevole reperibilità dei documenti e delle informazioni identificative, inclusi i' dati di registrazione e di classificazione originari;</a:t>
            </a:r>
          </a:p>
          <a:p>
            <a:pPr marL="534988" lvl="1" indent="-257175" eaLnBrk="1" hangingPunct="1">
              <a:lnSpc>
                <a:spcPct val="90000"/>
              </a:lnSpc>
              <a:spcBef>
                <a:spcPct val="50000"/>
              </a:spcBef>
              <a:buFont typeface="Verdana" pitchFamily="34" charset="0"/>
              <a:buAutoNum type="alphaLcPeriod"/>
            </a:pPr>
            <a:r>
              <a:rPr lang="it-IT" sz="1100" dirty="0">
                <a:solidFill>
                  <a:srgbClr val="3A6598"/>
                </a:solidFill>
                <a:latin typeface="Tahoma" pitchFamily="34" charset="0"/>
                <a:cs typeface="Times New Roman" pitchFamily="18" charset="0"/>
              </a:rPr>
              <a:t>il rispetto delle misure di sicurezza ….</a:t>
            </a:r>
          </a:p>
        </p:txBody>
      </p:sp>
      <p:sp>
        <p:nvSpPr>
          <p:cNvPr id="29702" name="Callout 1 8"/>
          <p:cNvSpPr>
            <a:spLocks noChangeAspect="1"/>
          </p:cNvSpPr>
          <p:nvPr/>
        </p:nvSpPr>
        <p:spPr bwMode="auto">
          <a:xfrm>
            <a:off x="4714876" y="3214686"/>
            <a:ext cx="4241800" cy="1000132"/>
          </a:xfrm>
          <a:prstGeom prst="borderCallout1">
            <a:avLst>
              <a:gd name="adj1" fmla="val 12903"/>
              <a:gd name="adj2" fmla="val -1796"/>
              <a:gd name="adj3" fmla="val 12903"/>
              <a:gd name="adj4" fmla="val -20810"/>
            </a:avLst>
          </a:prstGeom>
          <a:gradFill rotWithShape="0">
            <a:gsLst>
              <a:gs pos="0">
                <a:srgbClr val="C4D0DE"/>
              </a:gs>
              <a:gs pos="50000">
                <a:srgbClr val="D9E1E9"/>
              </a:gs>
              <a:gs pos="100000">
                <a:srgbClr val="ECF0F4"/>
              </a:gs>
            </a:gsLst>
            <a:lin ang="5400000"/>
          </a:gradFill>
          <a:ln w="19050" algn="ctr">
            <a:solidFill>
              <a:schemeClr val="accent1"/>
            </a:solidFill>
            <a:round/>
            <a:headEnd/>
            <a:tailEnd/>
          </a:ln>
        </p:spPr>
        <p:txBody>
          <a:bodyPr lIns="72000" tIns="108000" rIns="0" bIns="108000" anchor="ctr"/>
          <a:lstStyle/>
          <a:p>
            <a:pPr marL="85725" eaLnBrk="1" hangingPunct="1">
              <a:lnSpc>
                <a:spcPct val="12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it-IT" sz="1400" dirty="0">
                <a:solidFill>
                  <a:srgbClr val="002060"/>
                </a:solidFill>
                <a:latin typeface="Arial" pitchFamily="34" charset="0"/>
                <a:cs typeface="Times New Roman" pitchFamily="18" charset="0"/>
              </a:rPr>
              <a:t>ogni documento </a:t>
            </a:r>
            <a:r>
              <a:rPr lang="it-IT" sz="1400" dirty="0" smtClean="0">
                <a:solidFill>
                  <a:srgbClr val="002060"/>
                </a:solidFill>
                <a:latin typeface="Arial" pitchFamily="34" charset="0"/>
                <a:cs typeface="Times New Roman" pitchFamily="18" charset="0"/>
              </a:rPr>
              <a:t>deve essere </a:t>
            </a:r>
            <a:r>
              <a:rPr lang="it-IT" sz="1400" dirty="0">
                <a:solidFill>
                  <a:srgbClr val="002060"/>
                </a:solidFill>
                <a:latin typeface="Arial" pitchFamily="34" charset="0"/>
                <a:cs typeface="Times New Roman" pitchFamily="18" charset="0"/>
              </a:rPr>
              <a:t>riconducibile al soggetto che lo ha formato e </a:t>
            </a:r>
            <a:r>
              <a:rPr lang="it-IT" sz="1400" dirty="0" smtClean="0">
                <a:solidFill>
                  <a:srgbClr val="002060"/>
                </a:solidFill>
                <a:latin typeface="Arial" pitchFamily="34" charset="0"/>
                <a:cs typeface="Times New Roman" pitchFamily="18" charset="0"/>
              </a:rPr>
              <a:t>mantenere </a:t>
            </a:r>
            <a:r>
              <a:rPr lang="it-IT" sz="1400" dirty="0">
                <a:solidFill>
                  <a:srgbClr val="002060"/>
                </a:solidFill>
                <a:latin typeface="Arial" pitchFamily="34" charset="0"/>
                <a:cs typeface="Times New Roman" pitchFamily="18" charset="0"/>
              </a:rPr>
              <a:t>le sue caratteristiche di integrità, leggibilità, accessibilità e riservatezza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egnaposto numero diapositiva 3"/>
          <p:cNvSpPr txBox="1">
            <a:spLocks noGrp="1"/>
          </p:cNvSpPr>
          <p:nvPr/>
        </p:nvSpPr>
        <p:spPr bwMode="auto">
          <a:xfrm>
            <a:off x="7869238" y="6303963"/>
            <a:ext cx="8477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fld id="{E40C47D8-27E7-4152-8478-BEE022EE989A}" type="slidenum">
              <a:rPr lang="it-IT" sz="1200" i="1">
                <a:solidFill>
                  <a:srgbClr val="7F7F7F"/>
                </a:solidFill>
                <a:latin typeface="Verdana" pitchFamily="34" charset="0"/>
                <a:cs typeface="Times New Roman" pitchFamily="18" charset="0"/>
              </a:rPr>
              <a:pPr algn="ctr" eaLnBrk="1" hangingPunct="1">
                <a:lnSpc>
                  <a:spcPct val="90000"/>
                </a:lnSpc>
                <a:spcBef>
                  <a:spcPct val="50000"/>
                </a:spcBef>
                <a:buFont typeface="Wingdings" pitchFamily="2" charset="2"/>
                <a:buNone/>
              </a:pPr>
              <a:t>7</a:t>
            </a:fld>
            <a:endParaRPr lang="it-IT" sz="1200" i="1">
              <a:solidFill>
                <a:srgbClr val="7F7F7F"/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42910" y="1500174"/>
            <a:ext cx="8358246" cy="857256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it-IT" sz="2200" b="0" dirty="0" smtClean="0">
                <a:solidFill>
                  <a:srgbClr val="3A6598"/>
                </a:solidFill>
              </a:rPr>
              <a:t>Raccordo tra il Responsabile della conservazione e gli altri Responsabili che operano nell’ambito della gestione documentale</a:t>
            </a:r>
            <a:endParaRPr lang="it-IT" sz="2200" dirty="0" smtClean="0">
              <a:solidFill>
                <a:srgbClr val="3A6598"/>
              </a:solidFill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it-IT" sz="2500" b="0" dirty="0" smtClean="0">
                <a:solidFill>
                  <a:srgbClr val="3A659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 requisiti del sistema di conservazione</a:t>
            </a:r>
          </a:p>
        </p:txBody>
      </p:sp>
      <p:sp>
        <p:nvSpPr>
          <p:cNvPr id="30725" name="Rectangle 3"/>
          <p:cNvSpPr txBox="1">
            <a:spLocks noChangeArrowheads="1"/>
          </p:cNvSpPr>
          <p:nvPr/>
        </p:nvSpPr>
        <p:spPr bwMode="auto">
          <a:xfrm>
            <a:off x="785786" y="2428868"/>
            <a:ext cx="3382963" cy="259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82563" indent="-182563" eaLnBrk="1" hangingPunct="1">
              <a:lnSpc>
                <a:spcPct val="12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it-IT" sz="1200" b="1" dirty="0">
                <a:solidFill>
                  <a:srgbClr val="3A6598"/>
                </a:solidFill>
                <a:latin typeface="Tahoma" pitchFamily="34" charset="0"/>
                <a:cs typeface="Times New Roman" pitchFamily="18" charset="0"/>
              </a:rPr>
              <a:t>44  -  Requisiti per la conservazione dei documenti informatici</a:t>
            </a:r>
          </a:p>
          <a:p>
            <a:pPr marL="182563" indent="-182563" eaLnBrk="1" hangingPunct="1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it-IT" sz="1100" dirty="0">
                <a:solidFill>
                  <a:srgbClr val="3A6598"/>
                </a:solidFill>
                <a:latin typeface="Tahoma" pitchFamily="34" charset="0"/>
              </a:rPr>
              <a:t>1-bis. Il sistema di conservazione dei documenti informatici è gestito da un responsabile che opera d’intesa con il responsabile del trattamento dei dati personali di cui all'art. 29 del decreto legislativo 30 giugno 2003, n. 196 e ove previsto con il responsabile del servizio per la tenuta del protocollo informatico, di cui all’articolo 61 del decreto del Presidente della Repubblica 28 dicembre 2000, n. 445, nella definizione e gestione delle attività di rispettiva competenza.</a:t>
            </a:r>
          </a:p>
        </p:txBody>
      </p:sp>
      <p:sp>
        <p:nvSpPr>
          <p:cNvPr id="30726" name="Callout 1 8"/>
          <p:cNvSpPr>
            <a:spLocks noChangeAspect="1"/>
          </p:cNvSpPr>
          <p:nvPr/>
        </p:nvSpPr>
        <p:spPr bwMode="auto">
          <a:xfrm>
            <a:off x="4716463" y="3500438"/>
            <a:ext cx="4249737" cy="876300"/>
          </a:xfrm>
          <a:prstGeom prst="borderCallout1">
            <a:avLst>
              <a:gd name="adj1" fmla="val 13042"/>
              <a:gd name="adj2" fmla="val -1792"/>
              <a:gd name="adj3" fmla="val 57606"/>
              <a:gd name="adj4" fmla="val -13449"/>
            </a:avLst>
          </a:prstGeom>
          <a:gradFill rotWithShape="0">
            <a:gsLst>
              <a:gs pos="0">
                <a:srgbClr val="C4D0DE"/>
              </a:gs>
              <a:gs pos="50000">
                <a:srgbClr val="D9E1E9"/>
              </a:gs>
              <a:gs pos="100000">
                <a:srgbClr val="ECF0F4"/>
              </a:gs>
            </a:gsLst>
            <a:lin ang="5400000"/>
          </a:gradFill>
          <a:ln w="19050" algn="ctr">
            <a:solidFill>
              <a:schemeClr val="accent1"/>
            </a:solidFill>
            <a:round/>
            <a:headEnd/>
            <a:tailEnd/>
          </a:ln>
        </p:spPr>
        <p:txBody>
          <a:bodyPr lIns="72000" tIns="108000" rIns="72000" bIns="108000" anchor="ctr"/>
          <a:lstStyle/>
          <a:p>
            <a:pPr marL="85725" lvl="1" algn="just" eaLnBrk="1" hangingPunct="1">
              <a:lnSpc>
                <a:spcPct val="90000"/>
              </a:lnSpc>
              <a:spcBef>
                <a:spcPct val="50000"/>
              </a:spcBef>
              <a:buSzPct val="100000"/>
              <a:buFont typeface="Wingdings" pitchFamily="2" charset="2"/>
              <a:buNone/>
            </a:pPr>
            <a:r>
              <a:rPr lang="it-IT" sz="1400" dirty="0">
                <a:solidFill>
                  <a:srgbClr val="002060"/>
                </a:solidFill>
                <a:latin typeface="Arial" pitchFamily="34" charset="0"/>
                <a:cs typeface="Times New Roman" pitchFamily="18" charset="0"/>
              </a:rPr>
              <a:t>il Responsabile della conservazione gestisce il sistema di conservazione in accordo con il Responsabile del protocollo informatico e il Responsabile del trattamento dei dati personali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egnaposto numero diapositiva 3"/>
          <p:cNvSpPr txBox="1">
            <a:spLocks noGrp="1"/>
          </p:cNvSpPr>
          <p:nvPr/>
        </p:nvSpPr>
        <p:spPr bwMode="auto">
          <a:xfrm>
            <a:off x="7869238" y="6303963"/>
            <a:ext cx="8477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fld id="{C9D24A25-60D8-47C6-B9F1-8EB0A41E670B}" type="slidenum">
              <a:rPr lang="it-IT" sz="1200" i="1">
                <a:solidFill>
                  <a:srgbClr val="7F7F7F"/>
                </a:solidFill>
                <a:latin typeface="Verdana" pitchFamily="34" charset="0"/>
                <a:cs typeface="Times New Roman" pitchFamily="18" charset="0"/>
              </a:rPr>
              <a:pPr algn="ctr" eaLnBrk="1" hangingPunct="1">
                <a:lnSpc>
                  <a:spcPct val="90000"/>
                </a:lnSpc>
                <a:spcBef>
                  <a:spcPct val="50000"/>
                </a:spcBef>
                <a:buFont typeface="Wingdings" pitchFamily="2" charset="2"/>
                <a:buNone/>
              </a:pPr>
              <a:t>8</a:t>
            </a:fld>
            <a:endParaRPr lang="it-IT" sz="1200" i="1">
              <a:solidFill>
                <a:srgbClr val="7F7F7F"/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71538" y="1500174"/>
            <a:ext cx="7848600" cy="865187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  <a:tabLst>
                <a:tab pos="0" algn="l"/>
              </a:tabLst>
            </a:pPr>
            <a:r>
              <a:rPr lang="it-IT" sz="2200" b="0" dirty="0" smtClean="0">
                <a:solidFill>
                  <a:srgbClr val="3A6598"/>
                </a:solidFill>
              </a:rPr>
              <a:t>Il Responsabile della conservazione può avvalersi di soggetti pubblici o privati</a:t>
            </a:r>
            <a:endParaRPr lang="it-IT" sz="2200" dirty="0" smtClean="0">
              <a:solidFill>
                <a:srgbClr val="3A6598"/>
              </a:solidFill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it-IT" sz="2500" b="0" dirty="0" smtClean="0">
                <a:solidFill>
                  <a:srgbClr val="3A659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 requisiti del sistema di conservazione</a:t>
            </a:r>
          </a:p>
        </p:txBody>
      </p:sp>
      <p:sp>
        <p:nvSpPr>
          <p:cNvPr id="31749" name="Rectangle 3"/>
          <p:cNvSpPr txBox="1">
            <a:spLocks noChangeArrowheads="1"/>
          </p:cNvSpPr>
          <p:nvPr/>
        </p:nvSpPr>
        <p:spPr bwMode="auto">
          <a:xfrm>
            <a:off x="1142976" y="2571744"/>
            <a:ext cx="338455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82563" indent="-182563" eaLnBrk="1" hangingPunct="1">
              <a:lnSpc>
                <a:spcPct val="12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it-IT" sz="1200" b="1" dirty="0">
                <a:solidFill>
                  <a:srgbClr val="3A6598"/>
                </a:solidFill>
                <a:latin typeface="Tahoma" pitchFamily="34" charset="0"/>
                <a:cs typeface="Times New Roman" pitchFamily="18" charset="0"/>
              </a:rPr>
              <a:t>44  -  Requisiti per la conservazione dei documenti informatici</a:t>
            </a:r>
          </a:p>
          <a:p>
            <a:pPr marL="182563" indent="-182563" eaLnBrk="1" hangingPunct="1">
              <a:lnSpc>
                <a:spcPct val="12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it-IT" sz="1100" dirty="0">
                <a:solidFill>
                  <a:srgbClr val="3A6598"/>
                </a:solidFill>
                <a:latin typeface="Tahoma" pitchFamily="34" charset="0"/>
              </a:rPr>
              <a:t>1-ter. Il responsabile della conservazione può chiedere la conservazione dei documenti informatici o la certificazione della conformità del relativo processo di conservazione a quanto stabilito dall’articolo 43 e dalle regole tecniche ivi previste, nonché dal comma 1 ad altri soggetti, pubblici o privati, che offrono idonee garanzie organizzative e tecnologiche.</a:t>
            </a:r>
          </a:p>
        </p:txBody>
      </p:sp>
      <p:sp>
        <p:nvSpPr>
          <p:cNvPr id="31750" name="Callout 1 8"/>
          <p:cNvSpPr>
            <a:spLocks noChangeAspect="1"/>
          </p:cNvSpPr>
          <p:nvPr/>
        </p:nvSpPr>
        <p:spPr bwMode="auto">
          <a:xfrm>
            <a:off x="4572000" y="3286124"/>
            <a:ext cx="4352925" cy="1381125"/>
          </a:xfrm>
          <a:prstGeom prst="borderCallout1">
            <a:avLst>
              <a:gd name="adj1" fmla="val 8278"/>
              <a:gd name="adj2" fmla="val -1750"/>
              <a:gd name="adj3" fmla="val 21610"/>
              <a:gd name="adj4" fmla="val -12763"/>
            </a:avLst>
          </a:prstGeom>
          <a:gradFill rotWithShape="0">
            <a:gsLst>
              <a:gs pos="0">
                <a:srgbClr val="C4D0DE"/>
              </a:gs>
              <a:gs pos="50000">
                <a:srgbClr val="D9E1E9"/>
              </a:gs>
              <a:gs pos="100000">
                <a:srgbClr val="ECF0F4"/>
              </a:gs>
            </a:gsLst>
            <a:lin ang="5400000"/>
          </a:gradFill>
          <a:ln w="19050" algn="ctr">
            <a:solidFill>
              <a:schemeClr val="accent1"/>
            </a:solidFill>
            <a:round/>
            <a:headEnd/>
            <a:tailEnd/>
          </a:ln>
        </p:spPr>
        <p:txBody>
          <a:bodyPr lIns="72000" tIns="108000" rIns="0" bIns="108000" anchor="ctr"/>
          <a:lstStyle/>
          <a:p>
            <a:pPr marL="85725" eaLnBrk="1" hangingPunct="1">
              <a:lnSpc>
                <a:spcPct val="12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it-IT" sz="1400">
                <a:solidFill>
                  <a:srgbClr val="002060"/>
                </a:solidFill>
                <a:latin typeface="Arial" pitchFamily="34" charset="0"/>
                <a:cs typeface="Times New Roman" pitchFamily="18" charset="0"/>
              </a:rPr>
              <a:t>il Responsabile della conservazione si può avvalere di soggetti esterni per  la conservazione dei documenti informatici e  la certificazione dei processi di conservazione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egnaposto numero diapositiva 3"/>
          <p:cNvSpPr txBox="1">
            <a:spLocks noGrp="1"/>
          </p:cNvSpPr>
          <p:nvPr/>
        </p:nvSpPr>
        <p:spPr bwMode="auto">
          <a:xfrm>
            <a:off x="7869238" y="6303963"/>
            <a:ext cx="8477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fld id="{03E22120-BEE6-45A9-BF57-A5EF1CB48592}" type="slidenum">
              <a:rPr lang="it-IT" sz="1200" i="1">
                <a:solidFill>
                  <a:srgbClr val="7F7F7F"/>
                </a:solidFill>
                <a:latin typeface="Verdana" pitchFamily="34" charset="0"/>
                <a:cs typeface="Times New Roman" pitchFamily="18" charset="0"/>
              </a:rPr>
              <a:pPr algn="ctr" eaLnBrk="1" hangingPunct="1">
                <a:lnSpc>
                  <a:spcPct val="90000"/>
                </a:lnSpc>
                <a:spcBef>
                  <a:spcPct val="50000"/>
                </a:spcBef>
                <a:buFont typeface="Wingdings" pitchFamily="2" charset="2"/>
                <a:buNone/>
              </a:pPr>
              <a:t>9</a:t>
            </a:fld>
            <a:endParaRPr lang="it-IT" sz="1200" i="1">
              <a:solidFill>
                <a:srgbClr val="7F7F7F"/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42976" y="1500174"/>
            <a:ext cx="7705725" cy="720725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it-IT" sz="2200" b="0" dirty="0" smtClean="0">
                <a:solidFill>
                  <a:srgbClr val="3A6598"/>
                </a:solidFill>
              </a:rPr>
              <a:t>I soggetti pubblici o privati hanno facoltà di richiedere l’accreditamento a DigitPA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it-IT" sz="2500" b="0" dirty="0" smtClean="0">
                <a:solidFill>
                  <a:srgbClr val="3A659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 requisiti del sistema di conservazione</a:t>
            </a:r>
          </a:p>
        </p:txBody>
      </p:sp>
      <p:sp>
        <p:nvSpPr>
          <p:cNvPr id="32773" name="Rectangle 3"/>
          <p:cNvSpPr txBox="1">
            <a:spLocks noChangeArrowheads="1"/>
          </p:cNvSpPr>
          <p:nvPr/>
        </p:nvSpPr>
        <p:spPr bwMode="auto">
          <a:xfrm>
            <a:off x="1258888" y="2781300"/>
            <a:ext cx="3457575" cy="379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4138" indent="-84138" eaLnBrk="1" hangingPunct="1">
              <a:lnSpc>
                <a:spcPct val="12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it-IT" sz="1200" b="1" dirty="0">
                <a:solidFill>
                  <a:srgbClr val="3A6598"/>
                </a:solidFill>
                <a:latin typeface="Tahoma" pitchFamily="34" charset="0"/>
              </a:rPr>
              <a:t>44-bis  -  Conservatori accreditati</a:t>
            </a:r>
          </a:p>
          <a:p>
            <a:pPr marL="84138" indent="-84138" eaLnBrk="1" hangingPunct="1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it-IT" sz="1100" dirty="0">
                <a:solidFill>
                  <a:srgbClr val="3A6598"/>
                </a:solidFill>
                <a:latin typeface="Tahoma" pitchFamily="34" charset="0"/>
              </a:rPr>
              <a:t>1. I soggetti pubblici e privati che svolgono attività di conservazione dei documenti informatici e di certificazione dei relativi processi anche per conto di terzi ed intendono conseguire il riconoscimento del possesso dei requisiti </a:t>
            </a:r>
            <a:r>
              <a:rPr lang="it-IT" sz="1100" dirty="0" smtClean="0">
                <a:solidFill>
                  <a:srgbClr val="3A6598"/>
                </a:solidFill>
                <a:latin typeface="Tahoma" pitchFamily="34" charset="0"/>
              </a:rPr>
              <a:t>d el </a:t>
            </a:r>
            <a:r>
              <a:rPr lang="it-IT" sz="1100" dirty="0">
                <a:solidFill>
                  <a:srgbClr val="3A6598"/>
                </a:solidFill>
                <a:latin typeface="Tahoma" pitchFamily="34" charset="0"/>
              </a:rPr>
              <a:t>livello più elevato, in termini di qualità e di sicurezza, chiedono l’accreditamento presso DigitPA. </a:t>
            </a:r>
          </a:p>
          <a:p>
            <a:pPr marL="84138" indent="-84138" eaLnBrk="1" hangingPunct="1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it-IT" sz="1100" dirty="0">
                <a:solidFill>
                  <a:srgbClr val="3A6598"/>
                </a:solidFill>
                <a:latin typeface="Tahoma" pitchFamily="34" charset="0"/>
              </a:rPr>
              <a:t>2. Si applicano, in quanto compatibili, gli articoli 26, 27, 29, ad eccezione del comma 3, lettera a) e 31.</a:t>
            </a:r>
          </a:p>
          <a:p>
            <a:pPr marL="84138" indent="-84138" eaLnBrk="1" hangingPunct="1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it-IT" sz="1100" dirty="0">
                <a:solidFill>
                  <a:srgbClr val="3A6598"/>
                </a:solidFill>
                <a:latin typeface="Tahoma" pitchFamily="34" charset="0"/>
              </a:rPr>
              <a:t>3. I soggetti privati di cui al comma 1 sono costituiti in società di capitali con capitale sociale non inferiore a euro 200.000..</a:t>
            </a:r>
          </a:p>
        </p:txBody>
      </p:sp>
      <p:sp>
        <p:nvSpPr>
          <p:cNvPr id="32774" name="Callout 1 8"/>
          <p:cNvSpPr>
            <a:spLocks noChangeAspect="1"/>
          </p:cNvSpPr>
          <p:nvPr/>
        </p:nvSpPr>
        <p:spPr bwMode="auto">
          <a:xfrm>
            <a:off x="5292725" y="2846388"/>
            <a:ext cx="3527425" cy="1257300"/>
          </a:xfrm>
          <a:prstGeom prst="borderCallout1">
            <a:avLst>
              <a:gd name="adj1" fmla="val 9093"/>
              <a:gd name="adj2" fmla="val -2162"/>
              <a:gd name="adj3" fmla="val 34847"/>
              <a:gd name="adj4" fmla="val -24755"/>
            </a:avLst>
          </a:prstGeom>
          <a:gradFill rotWithShape="0">
            <a:gsLst>
              <a:gs pos="0">
                <a:srgbClr val="C4D0DE"/>
              </a:gs>
              <a:gs pos="50000">
                <a:srgbClr val="D9E1E9"/>
              </a:gs>
              <a:gs pos="100000">
                <a:srgbClr val="ECF0F4"/>
              </a:gs>
            </a:gsLst>
            <a:lin ang="5400000"/>
          </a:gradFill>
          <a:ln w="19050" algn="ctr">
            <a:solidFill>
              <a:schemeClr val="accent1"/>
            </a:solidFill>
            <a:round/>
            <a:headEnd/>
            <a:tailEnd/>
          </a:ln>
        </p:spPr>
        <p:txBody>
          <a:bodyPr lIns="72000" tIns="108000" rIns="0" bIns="108000" anchor="ctr">
            <a:spAutoFit/>
          </a:bodyPr>
          <a:lstStyle/>
          <a:p>
            <a:pPr marL="85725" eaLnBrk="1" hangingPunct="1">
              <a:lnSpc>
                <a:spcPct val="12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it-IT" sz="1400">
                <a:solidFill>
                  <a:srgbClr val="002060"/>
                </a:solidFill>
                <a:latin typeface="Arial" pitchFamily="34" charset="0"/>
                <a:cs typeface="Times New Roman" pitchFamily="18" charset="0"/>
              </a:rPr>
              <a:t>l’accreditamento presso DigitPA permette il riconoscimento del possesso del livello più elevato dei requisiti di qualità e di sicurezza</a:t>
            </a:r>
          </a:p>
        </p:txBody>
      </p:sp>
      <p:sp>
        <p:nvSpPr>
          <p:cNvPr id="32775" name="Callout 1 7"/>
          <p:cNvSpPr>
            <a:spLocks noChangeAspect="1"/>
          </p:cNvSpPr>
          <p:nvPr/>
        </p:nvSpPr>
        <p:spPr bwMode="auto">
          <a:xfrm>
            <a:off x="5357818" y="4357694"/>
            <a:ext cx="3521075" cy="1512888"/>
          </a:xfrm>
          <a:prstGeom prst="borderCallout1">
            <a:avLst>
              <a:gd name="adj1" fmla="val 7556"/>
              <a:gd name="adj2" fmla="val -2162"/>
              <a:gd name="adj3" fmla="val 9653"/>
              <a:gd name="adj4" fmla="val -20782"/>
            </a:avLst>
          </a:prstGeom>
          <a:gradFill rotWithShape="0">
            <a:gsLst>
              <a:gs pos="0">
                <a:srgbClr val="C4D0DE"/>
              </a:gs>
              <a:gs pos="50000">
                <a:srgbClr val="D9E1E9"/>
              </a:gs>
              <a:gs pos="100000">
                <a:srgbClr val="ECF0F4"/>
              </a:gs>
            </a:gsLst>
            <a:lin ang="5400000"/>
          </a:gradFill>
          <a:ln w="19050" algn="ctr">
            <a:solidFill>
              <a:schemeClr val="accent1"/>
            </a:solidFill>
            <a:round/>
            <a:headEnd/>
            <a:tailEnd/>
          </a:ln>
        </p:spPr>
        <p:txBody>
          <a:bodyPr lIns="72000" tIns="108000" rIns="0" bIns="108000" anchor="ctr">
            <a:spAutoFit/>
          </a:bodyPr>
          <a:lstStyle/>
          <a:p>
            <a:pPr marL="85725" eaLnBrk="1" hangingPunct="1">
              <a:lnSpc>
                <a:spcPct val="12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it-IT" sz="1400">
                <a:solidFill>
                  <a:srgbClr val="002060"/>
                </a:solidFill>
                <a:latin typeface="Arial" pitchFamily="34" charset="0"/>
                <a:cs typeface="Times New Roman" pitchFamily="18" charset="0"/>
              </a:rPr>
              <a:t>DigitPA deve stabilire le regole per l’accreditamento in analogia con quanto previsto per l’accreditamento dei certificatori di firma digitale e dei gestori di posta elettronica certificata</a:t>
            </a:r>
          </a:p>
        </p:txBody>
      </p:sp>
      <p:sp>
        <p:nvSpPr>
          <p:cNvPr id="32776" name="Rectangle 3"/>
          <p:cNvSpPr>
            <a:spLocks noChangeArrowheads="1"/>
          </p:cNvSpPr>
          <p:nvPr/>
        </p:nvSpPr>
        <p:spPr bwMode="auto">
          <a:xfrm>
            <a:off x="785787" y="6000768"/>
            <a:ext cx="8072494" cy="668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1" hangingPunct="1">
              <a:buClr>
                <a:schemeClr val="tx1"/>
              </a:buClr>
              <a:buSzPct val="75000"/>
              <a:buNone/>
            </a:pPr>
            <a:r>
              <a:rPr lang="it-IT" sz="2000" b="1" dirty="0" smtClean="0">
                <a:solidFill>
                  <a:srgbClr val="26326D"/>
                </a:solidFill>
                <a:latin typeface="Arial" pitchFamily="34" charset="0"/>
                <a:cs typeface="Times New Roman" pitchFamily="18" charset="0"/>
              </a:rPr>
              <a:t>DEVONO </a:t>
            </a:r>
            <a:r>
              <a:rPr lang="it-IT" sz="2000" b="1" dirty="0">
                <a:solidFill>
                  <a:srgbClr val="26326D"/>
                </a:solidFill>
                <a:latin typeface="Arial" pitchFamily="34" charset="0"/>
                <a:cs typeface="Times New Roman" pitchFamily="18" charset="0"/>
              </a:rPr>
              <a:t>ESSERE EMANATE </a:t>
            </a:r>
            <a:r>
              <a:rPr lang="it-IT" sz="2000" b="1" dirty="0" smtClean="0">
                <a:solidFill>
                  <a:srgbClr val="26326D"/>
                </a:solidFill>
                <a:latin typeface="Arial" pitchFamily="34" charset="0"/>
                <a:cs typeface="Times New Roman" pitchFamily="18" charset="0"/>
              </a:rPr>
              <a:t>REGOLE DA PARTE DI </a:t>
            </a:r>
            <a:r>
              <a:rPr lang="it-IT" sz="2000" b="1" dirty="0">
                <a:solidFill>
                  <a:srgbClr val="26326D"/>
                </a:solidFill>
                <a:latin typeface="Arial" pitchFamily="34" charset="0"/>
                <a:cs typeface="Times New Roman" pitchFamily="18" charset="0"/>
              </a:rPr>
              <a:t>DIGITPA PER L’ACCREDITAMENTO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Tema di Offic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A78713864A00704CB64864F8B518FC12" ma:contentTypeVersion="0" ma:contentTypeDescription="Creare un nuovo documento." ma:contentTypeScope="" ma:versionID="636c60979573fd538e06c1d40e69cbd3">
  <xsd:schema xmlns:xsd="http://www.w3.org/2001/XMLSchema" xmlns:p="http://schemas.microsoft.com/office/2006/metadata/properties" targetNamespace="http://schemas.microsoft.com/office/2006/metadata/properties" ma:root="true" ma:fieldsID="f8922b47c7324e415f6d7dbecbe7d7b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 ma:readOnly="true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7E68E72D-5776-405F-8200-F938945BB133}"/>
</file>

<file path=customXml/itemProps2.xml><?xml version="1.0" encoding="utf-8"?>
<ds:datastoreItem xmlns:ds="http://schemas.openxmlformats.org/officeDocument/2006/customXml" ds:itemID="{D2BABECD-DECD-4854-9176-59EE37EA72F1}"/>
</file>

<file path=customXml/itemProps3.xml><?xml version="1.0" encoding="utf-8"?>
<ds:datastoreItem xmlns:ds="http://schemas.openxmlformats.org/officeDocument/2006/customXml" ds:itemID="{3105FAE2-6E5C-4859-9221-3871C19AEF7A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488</TotalTime>
  <Words>1514</Words>
  <Application>Microsoft Office PowerPoint</Application>
  <PresentationFormat>Presentazione su schermo (4:3)</PresentationFormat>
  <Paragraphs>154</Paragraphs>
  <Slides>17</Slides>
  <Notes>17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18" baseType="lpstr">
      <vt:lpstr>1_Tema di Office</vt:lpstr>
      <vt:lpstr>Accreditamento dei conservatori</vt:lpstr>
      <vt:lpstr>La conservazione dei documenti informatici</vt:lpstr>
      <vt:lpstr>I gruppi di lavoro istituiti</vt:lpstr>
      <vt:lpstr>Chi partecipa ai gruppi di lavoro</vt:lpstr>
      <vt:lpstr>Il percorso delle regole tecniche</vt:lpstr>
      <vt:lpstr>I requisiti del sistema di conservazione</vt:lpstr>
      <vt:lpstr>I requisiti del sistema di conservazione</vt:lpstr>
      <vt:lpstr>I requisiti del sistema di conservazione</vt:lpstr>
      <vt:lpstr>I requisiti del sistema di conservazione</vt:lpstr>
      <vt:lpstr>Funzioni di DigitPA per l’accreditamento </vt:lpstr>
      <vt:lpstr>Requisiti per l’accreditamento </vt:lpstr>
      <vt:lpstr>Requisiti per l’accreditamento </vt:lpstr>
      <vt:lpstr>Standard UNI 11386 - SInCRO</vt:lpstr>
      <vt:lpstr>Standard UNINFO - SCD</vt:lpstr>
      <vt:lpstr>Requisiti per l’accreditamento </vt:lpstr>
      <vt:lpstr>Requisiti per l’accreditamento </vt:lpstr>
      <vt:lpstr>Diapositiva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Silvia Pedroni</dc:creator>
  <cp:lastModifiedBy>msen</cp:lastModifiedBy>
  <cp:revision>46</cp:revision>
  <dcterms:created xsi:type="dcterms:W3CDTF">2011-03-04T10:08:06Z</dcterms:created>
  <dcterms:modified xsi:type="dcterms:W3CDTF">2011-04-10T23:13:18Z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0x010100A78713864A00704CB64864F8B518FC12</vt:lpwstr>
  </property>
</Properties>
</file>