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Lst>
  <p:notesMasterIdLst>
    <p:notesMasterId r:id="rId42"/>
  </p:notesMasterIdLst>
  <p:sldIdLst>
    <p:sldId id="256" r:id="rId5"/>
    <p:sldId id="288" r:id="rId6"/>
    <p:sldId id="291" r:id="rId7"/>
    <p:sldId id="292" r:id="rId8"/>
    <p:sldId id="293" r:id="rId9"/>
    <p:sldId id="294" r:id="rId10"/>
    <p:sldId id="295"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7" r:id="rId28"/>
    <p:sldId id="278" r:id="rId29"/>
    <p:sldId id="279" r:id="rId30"/>
    <p:sldId id="280" r:id="rId31"/>
    <p:sldId id="281" r:id="rId32"/>
    <p:sldId id="282" r:id="rId33"/>
    <p:sldId id="283" r:id="rId34"/>
    <p:sldId id="284" r:id="rId35"/>
    <p:sldId id="285" r:id="rId36"/>
    <p:sldId id="286" r:id="rId37"/>
    <p:sldId id="289" r:id="rId38"/>
    <p:sldId id="290" r:id="rId39"/>
    <p:sldId id="287" r:id="rId40"/>
    <p:sldId id="259" r:id="rId41"/>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326D"/>
    <a:srgbClr val="CC0000"/>
    <a:srgbClr val="FEC907"/>
    <a:srgbClr val="00853F"/>
    <a:srgbClr val="8DC54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546" y="-10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5058D-C546-4A0B-873F-13694442C2E0}" type="datetimeFigureOut">
              <a:rPr lang="en-CA" smtClean="0"/>
              <a:pPr/>
              <a:t>10/04/2011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80B322-381F-42EF-ADE5-52D708FF8E5B}"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D0E20D-3C98-4A7C-8794-9DF9C9787576}" type="slidenum">
              <a:rPr lang="en-US" smtClean="0"/>
              <a:pPr fontAlgn="base">
                <a:spcBef>
                  <a:spcPct val="0"/>
                </a:spcBef>
                <a:spcAft>
                  <a:spcPct val="0"/>
                </a:spcAft>
                <a:defRPr/>
              </a:pPr>
              <a:t>9</a:t>
            </a:fld>
            <a:endParaRPr lang="en-US" smtClean="0"/>
          </a:p>
        </p:txBody>
      </p:sp>
      <p:sp>
        <p:nvSpPr>
          <p:cNvPr id="32771"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2772"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EBF1DB-FD53-418B-8962-1846A55E39E2}" type="slidenum">
              <a:rPr lang="en-US" smtClean="0"/>
              <a:pPr fontAlgn="base">
                <a:spcBef>
                  <a:spcPct val="0"/>
                </a:spcBef>
                <a:spcAft>
                  <a:spcPct val="0"/>
                </a:spcAft>
                <a:defRPr/>
              </a:pPr>
              <a:t>10</a:t>
            </a:fld>
            <a:endParaRPr lang="en-US" smtClean="0"/>
          </a:p>
        </p:txBody>
      </p:sp>
      <p:sp>
        <p:nvSpPr>
          <p:cNvPr id="33795"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3796"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7FCE6D-1212-4A96-8228-625B79E85162}" type="slidenum">
              <a:rPr lang="en-US" smtClean="0"/>
              <a:pPr fontAlgn="base">
                <a:spcBef>
                  <a:spcPct val="0"/>
                </a:spcBef>
                <a:spcAft>
                  <a:spcPct val="0"/>
                </a:spcAft>
                <a:defRPr/>
              </a:pPr>
              <a:t>11</a:t>
            </a:fld>
            <a:endParaRPr lang="en-US" smtClean="0"/>
          </a:p>
        </p:txBody>
      </p:sp>
      <p:sp>
        <p:nvSpPr>
          <p:cNvPr id="34819"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4820"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73C95E-B068-4026-8263-FAC4EEC1DF70}" type="slidenum">
              <a:rPr lang="en-US" smtClean="0"/>
              <a:pPr fontAlgn="base">
                <a:spcBef>
                  <a:spcPct val="0"/>
                </a:spcBef>
                <a:spcAft>
                  <a:spcPct val="0"/>
                </a:spcAft>
                <a:defRPr/>
              </a:pPr>
              <a:t>12</a:t>
            </a:fld>
            <a:endParaRPr lang="en-US" smtClean="0"/>
          </a:p>
        </p:txBody>
      </p:sp>
      <p:sp>
        <p:nvSpPr>
          <p:cNvPr id="35843"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5844"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FC8854-150B-49FD-89C3-B5F7B606206E}" type="slidenum">
              <a:rPr lang="en-US" smtClean="0"/>
              <a:pPr fontAlgn="base">
                <a:spcBef>
                  <a:spcPct val="0"/>
                </a:spcBef>
                <a:spcAft>
                  <a:spcPct val="0"/>
                </a:spcAft>
                <a:defRPr/>
              </a:pPr>
              <a:t>13</a:t>
            </a:fld>
            <a:endParaRPr lang="en-US" smtClean="0"/>
          </a:p>
        </p:txBody>
      </p:sp>
      <p:sp>
        <p:nvSpPr>
          <p:cNvPr id="36867"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6868"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A1B9D9-7DF8-4F73-A299-FBDD98610A74}" type="slidenum">
              <a:rPr lang="en-US" smtClean="0"/>
              <a:pPr fontAlgn="base">
                <a:spcBef>
                  <a:spcPct val="0"/>
                </a:spcBef>
                <a:spcAft>
                  <a:spcPct val="0"/>
                </a:spcAft>
                <a:defRPr/>
              </a:pPr>
              <a:t>14</a:t>
            </a:fld>
            <a:endParaRPr lang="en-US" smtClean="0"/>
          </a:p>
        </p:txBody>
      </p:sp>
      <p:sp>
        <p:nvSpPr>
          <p:cNvPr id="37891"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7892"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0A0CF9-73F8-4FAF-BE47-E15D465E6682}" type="slidenum">
              <a:rPr lang="en-US" smtClean="0"/>
              <a:pPr fontAlgn="base">
                <a:spcBef>
                  <a:spcPct val="0"/>
                </a:spcBef>
                <a:spcAft>
                  <a:spcPct val="0"/>
                </a:spcAft>
                <a:defRPr/>
              </a:pPr>
              <a:t>15</a:t>
            </a:fld>
            <a:endParaRPr lang="en-US" smtClean="0"/>
          </a:p>
        </p:txBody>
      </p:sp>
      <p:sp>
        <p:nvSpPr>
          <p:cNvPr id="38915" name="Rectangle 1"/>
          <p:cNvSpPr>
            <a:spLocks noGrp="1" noRot="1" noChangeAspect="1" noChangeArrowheads="1" noTextEdit="1"/>
          </p:cNvSpPr>
          <p:nvPr>
            <p:ph type="sldImg"/>
          </p:nvPr>
        </p:nvSpPr>
        <p:spPr bwMode="auto">
          <a:xfrm>
            <a:off x="1143000" y="693738"/>
            <a:ext cx="4573588" cy="3429000"/>
          </a:xfrm>
          <a:solidFill>
            <a:srgbClr val="FFFFFF"/>
          </a:solidFill>
          <a:ln>
            <a:solidFill>
              <a:srgbClr val="000000"/>
            </a:solidFill>
            <a:miter lim="800000"/>
            <a:headEnd/>
            <a:tailEnd/>
          </a:ln>
        </p:spPr>
      </p:sp>
      <p:sp>
        <p:nvSpPr>
          <p:cNvPr id="38916" name="Rectangle 2"/>
          <p:cNvSpPr>
            <a:spLocks noGrp="1" noChangeArrowheads="1"/>
          </p:cNvSpPr>
          <p:nvPr>
            <p:ph type="body" idx="1"/>
          </p:nvPr>
        </p:nvSpPr>
        <p:spPr bwMode="auto">
          <a:xfrm>
            <a:off x="685800" y="4342464"/>
            <a:ext cx="5487988" cy="4031730"/>
          </a:xfrm>
          <a:noFill/>
        </p:spPr>
        <p:txBody>
          <a:bodyPr wrap="none" numCol="1" anchor="ctr"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4" name="Picture 2" descr="\\srvfile01\progetti\RER\sitoParER\Convegno ParER\Grafica\Immagine\Sfondo-per-ppt.jpg"/>
          <p:cNvPicPr>
            <a:picLocks noChangeAspect="1" noChangeArrowheads="1"/>
          </p:cNvPicPr>
          <p:nvPr userDrawn="1"/>
        </p:nvPicPr>
        <p:blipFill>
          <a:blip r:embed="rId2" cstate="print"/>
          <a:srcRect/>
          <a:stretch>
            <a:fillRect/>
          </a:stretch>
        </p:blipFill>
        <p:spPr bwMode="auto">
          <a:xfrm>
            <a:off x="0" y="-9525"/>
            <a:ext cx="9153525" cy="6867525"/>
          </a:xfrm>
          <a:prstGeom prst="rect">
            <a:avLst/>
          </a:prstGeom>
          <a:noFill/>
          <a:ln w="9525">
            <a:noFill/>
            <a:miter lim="800000"/>
            <a:headEnd/>
            <a:tailEnd/>
          </a:ln>
        </p:spPr>
      </p:pic>
      <p:sp>
        <p:nvSpPr>
          <p:cNvPr id="5" name="Rettangolo 10"/>
          <p:cNvSpPr/>
          <p:nvPr userDrawn="1"/>
        </p:nvSpPr>
        <p:spPr>
          <a:xfrm>
            <a:off x="-3175" y="3500438"/>
            <a:ext cx="9217025" cy="3411537"/>
          </a:xfrm>
          <a:prstGeom prst="rect">
            <a:avLst/>
          </a:prstGeom>
          <a:solidFill>
            <a:srgbClr val="26326D">
              <a:alpha val="70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p>
        </p:txBody>
      </p:sp>
      <p:sp>
        <p:nvSpPr>
          <p:cNvPr id="6" name="Rettangolo 6"/>
          <p:cNvSpPr/>
          <p:nvPr userDrawn="1"/>
        </p:nvSpPr>
        <p:spPr>
          <a:xfrm>
            <a:off x="0" y="-26988"/>
            <a:ext cx="9194800" cy="1295401"/>
          </a:xfrm>
          <a:prstGeom prst="rect">
            <a:avLst/>
          </a:prstGeom>
          <a:solidFill>
            <a:srgbClr val="CC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p>
        </p:txBody>
      </p:sp>
      <p:sp>
        <p:nvSpPr>
          <p:cNvPr id="2" name="Titolo 1"/>
          <p:cNvSpPr>
            <a:spLocks noGrp="1"/>
          </p:cNvSpPr>
          <p:nvPr>
            <p:ph type="ctrTitle"/>
          </p:nvPr>
        </p:nvSpPr>
        <p:spPr>
          <a:xfrm>
            <a:off x="395536" y="3861048"/>
            <a:ext cx="8280920" cy="1656184"/>
          </a:xfrm>
        </p:spPr>
        <p:txBody>
          <a:bodyPr anchor="t">
            <a:noAutofit/>
          </a:bodyPr>
          <a:lstStyle>
            <a:lvl1pPr algn="l">
              <a:defRPr sz="4000" b="1">
                <a:solidFill>
                  <a:schemeClr val="bg1"/>
                </a:solidFill>
              </a:defRPr>
            </a:lvl1p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425030" y="5733256"/>
            <a:ext cx="8251425" cy="504056"/>
          </a:xfrm>
        </p:spPr>
        <p:txBody>
          <a:bodyPr>
            <a:normAutofit/>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Fare clic per modificare lo stile del sottotitolo dello schema</a:t>
            </a:r>
            <a:endParaRPr lang="it-IT" dirty="0"/>
          </a:p>
        </p:txBody>
      </p:sp>
      <p:sp>
        <p:nvSpPr>
          <p:cNvPr id="7" name="Segnaposto data 3"/>
          <p:cNvSpPr>
            <a:spLocks noGrp="1"/>
          </p:cNvSpPr>
          <p:nvPr>
            <p:ph type="dt" sz="half" idx="10"/>
          </p:nvPr>
        </p:nvSpPr>
        <p:spPr/>
        <p:txBody>
          <a:bodyPr/>
          <a:lstStyle>
            <a:lvl1pPr>
              <a:defRPr/>
            </a:lvl1pPr>
          </a:lstStyle>
          <a:p>
            <a:pPr>
              <a:defRPr/>
            </a:pPr>
            <a:fld id="{77A1F24C-8825-483D-9FE0-1ECF9D2E9A36}" type="datetimeFigureOut">
              <a:rPr lang="it-IT"/>
              <a:pPr>
                <a:defRPr/>
              </a:pPr>
              <a:t>10/04/2011</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26DAC7C8-E669-4445-BA7C-9B1EB3651833}" type="slidenum">
              <a:rPr lang="it-IT"/>
              <a:pPr>
                <a:defRPr/>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4" name="Picture 2" descr="\\srvfile01\progetti\RER\sitoParER\Convegno ParER\Grafica\Immagine\Sfondo-per-ppt.jpg"/>
          <p:cNvPicPr>
            <a:picLocks noChangeAspect="1" noChangeArrowheads="1"/>
          </p:cNvPicPr>
          <p:nvPr userDrawn="1"/>
        </p:nvPicPr>
        <p:blipFill>
          <a:blip r:embed="rId2" cstate="print"/>
          <a:srcRect/>
          <a:stretch>
            <a:fillRect/>
          </a:stretch>
        </p:blipFill>
        <p:spPr bwMode="auto">
          <a:xfrm>
            <a:off x="0" y="-9525"/>
            <a:ext cx="9153525" cy="6867525"/>
          </a:xfrm>
          <a:prstGeom prst="rect">
            <a:avLst/>
          </a:prstGeom>
          <a:noFill/>
          <a:ln w="9525">
            <a:noFill/>
            <a:miter lim="800000"/>
            <a:headEnd/>
            <a:tailEnd/>
          </a:ln>
        </p:spPr>
      </p:pic>
      <p:sp>
        <p:nvSpPr>
          <p:cNvPr id="5" name="Rettangolo 6"/>
          <p:cNvSpPr/>
          <p:nvPr userDrawn="1"/>
        </p:nvSpPr>
        <p:spPr>
          <a:xfrm>
            <a:off x="468313" y="1241425"/>
            <a:ext cx="8712200" cy="561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6" name="Rettangolo 8"/>
          <p:cNvSpPr/>
          <p:nvPr userDrawn="1"/>
        </p:nvSpPr>
        <p:spPr>
          <a:xfrm>
            <a:off x="0" y="-17463"/>
            <a:ext cx="9194800" cy="1295401"/>
          </a:xfrm>
          <a:prstGeom prst="rect">
            <a:avLst/>
          </a:prstGeom>
          <a:solidFill>
            <a:srgbClr val="CC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p>
        </p:txBody>
      </p:sp>
      <p:sp>
        <p:nvSpPr>
          <p:cNvPr id="2" name="Titolo 1"/>
          <p:cNvSpPr>
            <a:spLocks noGrp="1"/>
          </p:cNvSpPr>
          <p:nvPr>
            <p:ph type="title"/>
          </p:nvPr>
        </p:nvSpPr>
        <p:spPr/>
        <p:txBody>
          <a:bodyPr>
            <a:noAutofit/>
          </a:bodyPr>
          <a:lstStyle>
            <a:lvl1pPr algn="l">
              <a:defRPr sz="3600" b="1">
                <a:solidFill>
                  <a:schemeClr val="bg1"/>
                </a:solidFill>
              </a:defRPr>
            </a:lvl1pPr>
          </a:lstStyle>
          <a:p>
            <a:r>
              <a:rPr lang="it-IT" dirty="0" smtClean="0"/>
              <a:t>Fare clic per modificare lo stile del titolo</a:t>
            </a:r>
            <a:endParaRPr lang="it-IT" dirty="0"/>
          </a:p>
        </p:txBody>
      </p:sp>
      <p:sp>
        <p:nvSpPr>
          <p:cNvPr id="3" name="Segnaposto contenuto 2"/>
          <p:cNvSpPr>
            <a:spLocks noGrp="1"/>
          </p:cNvSpPr>
          <p:nvPr>
            <p:ph idx="1"/>
          </p:nvPr>
        </p:nvSpPr>
        <p:spPr>
          <a:xfrm>
            <a:off x="827584" y="1484784"/>
            <a:ext cx="7859216" cy="464137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7" name="Segnaposto data 3"/>
          <p:cNvSpPr>
            <a:spLocks noGrp="1"/>
          </p:cNvSpPr>
          <p:nvPr>
            <p:ph type="dt" sz="half" idx="10"/>
          </p:nvPr>
        </p:nvSpPr>
        <p:spPr/>
        <p:txBody>
          <a:bodyPr/>
          <a:lstStyle>
            <a:lvl1pPr>
              <a:defRPr/>
            </a:lvl1pPr>
          </a:lstStyle>
          <a:p>
            <a:pPr>
              <a:defRPr/>
            </a:pPr>
            <a:fld id="{0CB90CA4-3E80-4A98-AA10-4128FEBF2F68}" type="datetimeFigureOut">
              <a:rPr lang="it-IT"/>
              <a:pPr>
                <a:defRPr/>
              </a:pPr>
              <a:t>10/04/2011</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AB3EBE96-C8D9-4FE7-B9D6-82A8E825C3FD}" type="slidenum">
              <a:rPr lang="it-IT"/>
              <a:pPr>
                <a:defRPr/>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4" name="Picture 2" descr="\\srvfile01\progetti\RER\sitoParER\Convegno ParER\Grafica\Immagine\Sfondo-per-ppt.jpg"/>
          <p:cNvPicPr>
            <a:picLocks noChangeAspect="1" noChangeArrowheads="1"/>
          </p:cNvPicPr>
          <p:nvPr userDrawn="1"/>
        </p:nvPicPr>
        <p:blipFill>
          <a:blip r:embed="rId2" cstate="print"/>
          <a:srcRect/>
          <a:stretch>
            <a:fillRect/>
          </a:stretch>
        </p:blipFill>
        <p:spPr bwMode="auto">
          <a:xfrm>
            <a:off x="0" y="-9525"/>
            <a:ext cx="9153525" cy="6867525"/>
          </a:xfrm>
          <a:prstGeom prst="rect">
            <a:avLst/>
          </a:prstGeom>
          <a:noFill/>
          <a:ln w="9525">
            <a:noFill/>
            <a:miter lim="800000"/>
            <a:headEnd/>
            <a:tailEnd/>
          </a:ln>
        </p:spPr>
      </p:pic>
      <p:sp>
        <p:nvSpPr>
          <p:cNvPr id="5" name="Rettangolo 6"/>
          <p:cNvSpPr/>
          <p:nvPr userDrawn="1"/>
        </p:nvSpPr>
        <p:spPr>
          <a:xfrm>
            <a:off x="0" y="1484313"/>
            <a:ext cx="9180513" cy="4752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6" name="Rettangolo 7"/>
          <p:cNvSpPr/>
          <p:nvPr userDrawn="1"/>
        </p:nvSpPr>
        <p:spPr>
          <a:xfrm>
            <a:off x="-36513" y="-26988"/>
            <a:ext cx="9217026" cy="1511301"/>
          </a:xfrm>
          <a:prstGeom prst="rect">
            <a:avLst/>
          </a:prstGeom>
          <a:solidFill>
            <a:srgbClr val="CC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p>
        </p:txBody>
      </p:sp>
      <p:sp>
        <p:nvSpPr>
          <p:cNvPr id="2" name="Titolo 1"/>
          <p:cNvSpPr>
            <a:spLocks noGrp="1"/>
          </p:cNvSpPr>
          <p:nvPr>
            <p:ph type="title"/>
          </p:nvPr>
        </p:nvSpPr>
        <p:spPr/>
        <p:txBody>
          <a:bodyPr>
            <a:noAutofit/>
          </a:bodyPr>
          <a:lstStyle>
            <a:lvl1pPr>
              <a:defRPr sz="3600">
                <a:solidFill>
                  <a:schemeClr val="bg1"/>
                </a:solidFill>
              </a:defRPr>
            </a:lvl1pPr>
          </a:lstStyle>
          <a:p>
            <a:r>
              <a:rPr lang="it-IT" dirty="0" smtClean="0"/>
              <a:t>Fare clic per modificare lo stile del titolo</a:t>
            </a:r>
            <a:endParaRPr lang="it-IT" dirty="0"/>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18A3AA06-7E16-40F4-B34C-BE1A7249C1FC}" type="datetimeFigureOut">
              <a:rPr lang="it-IT"/>
              <a:pPr>
                <a:defRPr/>
              </a:pPr>
              <a:t>10/04/2011</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B0240149-DA74-468E-A40E-CC99B702E5C5}" type="slidenum">
              <a:rPr lang="it-IT"/>
              <a:pPr>
                <a:defRPr/>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pic>
        <p:nvPicPr>
          <p:cNvPr id="4" name="Picture 2" descr="\\srvfile01\progetti\RER\sitoParER\Convegno ParER\Grafica\Immagine\Sfondo-per-ppt.jpg"/>
          <p:cNvPicPr>
            <a:picLocks noChangeAspect="1" noChangeArrowheads="1"/>
          </p:cNvPicPr>
          <p:nvPr userDrawn="1"/>
        </p:nvPicPr>
        <p:blipFill>
          <a:blip r:embed="rId2" cstate="print"/>
          <a:srcRect/>
          <a:stretch>
            <a:fillRect/>
          </a:stretch>
        </p:blipFill>
        <p:spPr bwMode="auto">
          <a:xfrm>
            <a:off x="0" y="-9525"/>
            <a:ext cx="9153525" cy="6867525"/>
          </a:xfrm>
          <a:prstGeom prst="rect">
            <a:avLst/>
          </a:prstGeom>
          <a:noFill/>
          <a:ln w="9525">
            <a:noFill/>
            <a:miter lim="800000"/>
            <a:headEnd/>
            <a:tailEnd/>
          </a:ln>
        </p:spPr>
      </p:pic>
      <p:sp>
        <p:nvSpPr>
          <p:cNvPr id="5" name="Rettangolo 6"/>
          <p:cNvSpPr/>
          <p:nvPr userDrawn="1"/>
        </p:nvSpPr>
        <p:spPr>
          <a:xfrm>
            <a:off x="0" y="-26988"/>
            <a:ext cx="7092950" cy="6264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6" name="Rettangolo 7"/>
          <p:cNvSpPr/>
          <p:nvPr userDrawn="1"/>
        </p:nvSpPr>
        <p:spPr>
          <a:xfrm>
            <a:off x="6516688" y="-26988"/>
            <a:ext cx="2663825" cy="6264276"/>
          </a:xfrm>
          <a:prstGeom prst="rect">
            <a:avLst/>
          </a:prstGeom>
          <a:solidFill>
            <a:srgbClr val="CC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p>
        </p:txBody>
      </p:sp>
      <p:sp>
        <p:nvSpPr>
          <p:cNvPr id="2" name="Titolo verticale 1"/>
          <p:cNvSpPr>
            <a:spLocks noGrp="1"/>
          </p:cNvSpPr>
          <p:nvPr>
            <p:ph type="title" orient="vert"/>
          </p:nvPr>
        </p:nvSpPr>
        <p:spPr>
          <a:xfrm>
            <a:off x="6629400" y="274638"/>
            <a:ext cx="2057400" cy="5851525"/>
          </a:xfrm>
        </p:spPr>
        <p:txBody>
          <a:bodyPr vert="eaVert"/>
          <a:lstStyle>
            <a:lvl1pPr>
              <a:defRPr>
                <a:solidFill>
                  <a:schemeClr val="bg1"/>
                </a:solidFill>
              </a:defRPr>
            </a:lvl1pPr>
          </a:lstStyle>
          <a:p>
            <a:r>
              <a:rPr lang="it-IT" dirty="0" smtClean="0"/>
              <a:t>Fare clic per modificare lo stile del titolo</a:t>
            </a:r>
            <a:endParaRPr lang="it-IT" dirty="0"/>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A2AAA066-7450-4E7E-8312-547C486B4D35}" type="datetimeFigureOut">
              <a:rPr lang="it-IT"/>
              <a:pPr>
                <a:defRPr/>
              </a:pPr>
              <a:t>10/04/2011</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037F63F4-1744-4431-9638-ED20A7C4C42A}" type="slidenum">
              <a:rPr lang="it-IT"/>
              <a:pPr>
                <a:defRPr/>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7D95BA1-089F-4805-AE91-A219D88DD514}" type="datetimeFigureOut">
              <a:rPr lang="en-CA"/>
              <a:pPr>
                <a:defRPr/>
              </a:pPr>
              <a:t>10/04/2011</a:t>
            </a:fld>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5F62D727-6E21-40BE-A633-0CC27507FEE1}"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5"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0966"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fontAlgn="auto">
              <a:spcBef>
                <a:spcPts val="0"/>
              </a:spcBef>
              <a:spcAft>
                <a:spcPts val="0"/>
              </a:spcAft>
              <a:defRPr sz="1200">
                <a:solidFill>
                  <a:schemeClr val="tx1">
                    <a:tint val="75000"/>
                  </a:schemeClr>
                </a:solidFill>
                <a:latin typeface="+mn-lt"/>
                <a:cs typeface="+mn-cs"/>
              </a:defRPr>
            </a:lvl1pPr>
          </a:lstStyle>
          <a:p>
            <a:pPr>
              <a:defRPr/>
            </a:pPr>
            <a:fld id="{F65A2030-85B5-4073-A498-94C617BCD0C4}" type="datetimeFigureOut">
              <a:rPr lang="it-IT"/>
              <a:pPr>
                <a:defRPr/>
              </a:pPr>
              <a:t>10/04/2011</a:t>
            </a:fld>
            <a:endParaRPr lang="it-IT"/>
          </a:p>
        </p:txBody>
      </p:sp>
      <p:sp>
        <p:nvSpPr>
          <p:cNvPr id="11"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12"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94A47C3-44E6-49C8-95CC-BA72999DD37E}" type="slidenum">
              <a:rPr lang="it-IT"/>
              <a:pPr>
                <a:defRPr/>
              </a:pPr>
              <a:t>‹#›</a:t>
            </a:fld>
            <a:endParaRPr lang="it-IT"/>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digitalrecordsforensics.org/" TargetMode="External"/><Relationship Id="rId2" Type="http://schemas.openxmlformats.org/officeDocument/2006/relationships/hyperlink" Target="http://www.interpares.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lac-bac.gc.ca/digital-initiatives/012018-2000-e.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ctgov.org/knowledgebank/whitepapers/Documents/Shared%20Interest%20Groups/Collaboration%20and%20Transformation%20SIG/Best%20Practices%20of%20Social%20Media%20Records%20Policies%20-%20CT%20SIG%20-%2003-31-11%20(3).pdf" TargetMode="External"/><Relationship Id="rId2" Type="http://schemas.openxmlformats.org/officeDocument/2006/relationships/hyperlink" Target="http://www.nationalarchives.gov.uk/information-management/projects-and-work/policy-guidance.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olo 3"/>
          <p:cNvSpPr>
            <a:spLocks noGrp="1"/>
          </p:cNvSpPr>
          <p:nvPr>
            <p:ph type="ctrTitle"/>
          </p:nvPr>
        </p:nvSpPr>
        <p:spPr>
          <a:xfrm>
            <a:off x="395288" y="3500438"/>
            <a:ext cx="8280400" cy="1008062"/>
          </a:xfrm>
        </p:spPr>
        <p:txBody>
          <a:bodyPr anchor="b"/>
          <a:lstStyle/>
          <a:p>
            <a:pPr eaLnBrk="1" hangingPunct="1"/>
            <a:r>
              <a:rPr lang="en-CA" dirty="0" smtClean="0"/>
              <a:t>La </a:t>
            </a:r>
            <a:r>
              <a:rPr lang="en-CA" dirty="0" err="1" smtClean="0"/>
              <a:t>conservazione</a:t>
            </a:r>
            <a:r>
              <a:rPr lang="en-CA" dirty="0" smtClean="0"/>
              <a:t> </a:t>
            </a:r>
            <a:r>
              <a:rPr lang="en-CA" dirty="0" err="1" smtClean="0"/>
              <a:t>digitale</a:t>
            </a:r>
            <a:r>
              <a:rPr lang="en-CA" dirty="0" smtClean="0"/>
              <a:t> </a:t>
            </a:r>
            <a:r>
              <a:rPr lang="en-CA" dirty="0" err="1" smtClean="0"/>
              <a:t>tra</a:t>
            </a:r>
            <a:r>
              <a:rPr lang="en-CA" dirty="0" smtClean="0"/>
              <a:t> </a:t>
            </a:r>
            <a:r>
              <a:rPr lang="en-CA" dirty="0" err="1" smtClean="0"/>
              <a:t>aspetti</a:t>
            </a:r>
            <a:r>
              <a:rPr lang="en-CA" dirty="0" smtClean="0"/>
              <a:t> </a:t>
            </a:r>
            <a:r>
              <a:rPr lang="en-CA" dirty="0" err="1" smtClean="0"/>
              <a:t>giuridici</a:t>
            </a:r>
            <a:r>
              <a:rPr lang="en-CA" dirty="0" smtClean="0"/>
              <a:t> e </a:t>
            </a:r>
            <a:r>
              <a:rPr lang="en-CA" dirty="0" err="1" smtClean="0"/>
              <a:t>archivistici</a:t>
            </a:r>
            <a:r>
              <a:rPr lang="en-CA" dirty="0" smtClean="0"/>
              <a:t> </a:t>
            </a:r>
            <a:r>
              <a:rPr lang="en-CA" dirty="0" err="1" smtClean="0"/>
              <a:t>nel</a:t>
            </a:r>
            <a:r>
              <a:rPr lang="en-CA" dirty="0" smtClean="0"/>
              <a:t> panorama </a:t>
            </a:r>
            <a:r>
              <a:rPr lang="en-CA" dirty="0" err="1" smtClean="0"/>
              <a:t>internazionale</a:t>
            </a:r>
            <a:endParaRPr lang="it-IT" dirty="0" smtClean="0">
              <a:latin typeface="Calibri" pitchFamily="32" charset="0"/>
            </a:endParaRPr>
          </a:p>
        </p:txBody>
      </p:sp>
      <p:sp>
        <p:nvSpPr>
          <p:cNvPr id="16386" name="Sottotitolo 4"/>
          <p:cNvSpPr>
            <a:spLocks noGrp="1"/>
          </p:cNvSpPr>
          <p:nvPr>
            <p:ph type="subTitle" idx="1"/>
          </p:nvPr>
        </p:nvSpPr>
        <p:spPr>
          <a:xfrm>
            <a:off x="323528" y="4941168"/>
            <a:ext cx="8250237" cy="504825"/>
          </a:xfrm>
        </p:spPr>
        <p:txBody>
          <a:bodyPr/>
          <a:lstStyle/>
          <a:p>
            <a:pPr eaLnBrk="1" hangingPunct="1"/>
            <a:r>
              <a:rPr lang="it-IT" dirty="0" smtClean="0">
                <a:latin typeface="Calibri" pitchFamily="32" charset="0"/>
              </a:rPr>
              <a:t>Luciana Duranti, University of British Columbia, Vancouver, Canada</a:t>
            </a:r>
          </a:p>
        </p:txBody>
      </p:sp>
      <p:sp>
        <p:nvSpPr>
          <p:cNvPr id="16388" name="Sottotitolo 4"/>
          <p:cNvSpPr>
            <a:spLocks/>
          </p:cNvSpPr>
          <p:nvPr/>
        </p:nvSpPr>
        <p:spPr bwMode="auto">
          <a:xfrm>
            <a:off x="468313" y="5805488"/>
            <a:ext cx="4175125" cy="360362"/>
          </a:xfrm>
          <a:prstGeom prst="rect">
            <a:avLst/>
          </a:prstGeom>
          <a:noFill/>
          <a:ln w="9525">
            <a:noFill/>
            <a:miter lim="800000"/>
            <a:headEnd/>
            <a:tailEnd/>
          </a:ln>
        </p:spPr>
        <p:txBody>
          <a:bodyPr/>
          <a:lstStyle/>
          <a:p>
            <a:pPr>
              <a:spcBef>
                <a:spcPct val="20000"/>
              </a:spcBef>
              <a:buFont typeface="Arial" charset="0"/>
              <a:buNone/>
            </a:pPr>
            <a:r>
              <a:rPr lang="it-IT">
                <a:solidFill>
                  <a:schemeClr val="bg1"/>
                </a:solidFill>
                <a:latin typeface="Calibri" pitchFamily="32" charset="0"/>
              </a:rPr>
              <a:t>Bologna 11-12 aprile 2011</a:t>
            </a:r>
          </a:p>
        </p:txBody>
      </p:sp>
      <p:sp>
        <p:nvSpPr>
          <p:cNvPr id="16389" name="Titolo 1"/>
          <p:cNvSpPr>
            <a:spLocks/>
          </p:cNvSpPr>
          <p:nvPr/>
        </p:nvSpPr>
        <p:spPr bwMode="auto">
          <a:xfrm>
            <a:off x="358775" y="0"/>
            <a:ext cx="8785225" cy="1143000"/>
          </a:xfrm>
          <a:prstGeom prst="rect">
            <a:avLst/>
          </a:prstGeom>
          <a:noFill/>
          <a:ln w="9525">
            <a:noFill/>
            <a:miter lim="800000"/>
            <a:headEnd/>
            <a:tailEnd/>
          </a:ln>
        </p:spPr>
        <p:txBody>
          <a:bodyPr anchor="ctr"/>
          <a:lstStyle/>
          <a:p>
            <a:r>
              <a:rPr lang="it-IT" sz="3600" b="1">
                <a:solidFill>
                  <a:schemeClr val="bg1"/>
                </a:solidFill>
                <a:latin typeface="Calibri" pitchFamily="32" charset="0"/>
              </a:rPr>
              <a:t>UN FUTURO PER IL PRESENTE</a:t>
            </a:r>
            <a:br>
              <a:rPr lang="it-IT" sz="3600" b="1">
                <a:solidFill>
                  <a:schemeClr val="bg1"/>
                </a:solidFill>
                <a:latin typeface="Calibri" pitchFamily="32" charset="0"/>
              </a:rPr>
            </a:br>
            <a:r>
              <a:rPr lang="it-IT" sz="2000" b="1">
                <a:solidFill>
                  <a:schemeClr val="bg1"/>
                </a:solidFill>
                <a:latin typeface="Calibri" pitchFamily="32" charset="0"/>
              </a:rPr>
              <a:t>POLITICHE STRATEGIE E STRUMENTI DELLA CONSERVAZIONE DIGITALE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p:cNvPicPr>
            <a:picLocks noChangeAspect="1" noChangeArrowheads="1"/>
          </p:cNvPicPr>
          <p:nvPr/>
        </p:nvPicPr>
        <p:blipFill>
          <a:blip r:embed="rId3" cstate="print"/>
          <a:srcRect/>
          <a:stretch>
            <a:fillRect/>
          </a:stretch>
        </p:blipFill>
        <p:spPr bwMode="auto">
          <a:xfrm>
            <a:off x="1658938" y="207963"/>
            <a:ext cx="5599112" cy="3940175"/>
          </a:xfrm>
          <a:prstGeom prst="rect">
            <a:avLst/>
          </a:prstGeom>
          <a:noFill/>
          <a:ln w="9525">
            <a:solidFill>
              <a:schemeClr val="accent1"/>
            </a:solidFill>
            <a:round/>
            <a:headEnd/>
            <a:tailEnd/>
          </a:ln>
        </p:spPr>
      </p:pic>
      <p:sp>
        <p:nvSpPr>
          <p:cNvPr id="5123" name="Text Box 2"/>
          <p:cNvSpPr txBox="1">
            <a:spLocks noChangeArrowheads="1"/>
          </p:cNvSpPr>
          <p:nvPr/>
        </p:nvSpPr>
        <p:spPr bwMode="auto">
          <a:xfrm>
            <a:off x="414338" y="4148138"/>
            <a:ext cx="8086725" cy="796925"/>
          </a:xfrm>
          <a:prstGeom prst="rect">
            <a:avLst/>
          </a:prstGeom>
          <a:noFill/>
          <a:ln w="9525">
            <a:noFill/>
            <a:round/>
            <a:headEnd/>
            <a:tailEnd/>
          </a:ln>
        </p:spPr>
        <p:txBody>
          <a:bodyPr lIns="81639" tIns="63220" rIns="81639" bIns="40820"/>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z="2500" dirty="0" smtClean="0">
                <a:solidFill>
                  <a:srgbClr val="000000"/>
                </a:solidFill>
                <a:latin typeface="Calibri" pitchFamily="32" charset="0"/>
              </a:rPr>
              <a:t>è </a:t>
            </a:r>
            <a:r>
              <a:rPr lang="en-US" sz="2500" dirty="0" err="1">
                <a:solidFill>
                  <a:srgbClr val="000000"/>
                </a:solidFill>
                <a:latin typeface="Calibri" pitchFamily="32" charset="0"/>
              </a:rPr>
              <a:t>possibile</a:t>
            </a:r>
            <a:r>
              <a:rPr lang="en-US" sz="2500" dirty="0">
                <a:solidFill>
                  <a:srgbClr val="000000"/>
                </a:solidFill>
                <a:latin typeface="Calibri" pitchFamily="32" charset="0"/>
              </a:rPr>
              <a:t> </a:t>
            </a:r>
            <a:r>
              <a:rPr lang="en-US" sz="2500" dirty="0" err="1">
                <a:solidFill>
                  <a:srgbClr val="000000"/>
                </a:solidFill>
                <a:latin typeface="Calibri" pitchFamily="32" charset="0"/>
              </a:rPr>
              <a:t>avere</a:t>
            </a:r>
            <a:r>
              <a:rPr lang="en-US" sz="2500" dirty="0">
                <a:solidFill>
                  <a:srgbClr val="000000"/>
                </a:solidFill>
                <a:latin typeface="Calibri" pitchFamily="32" charset="0"/>
              </a:rPr>
              <a:t> </a:t>
            </a:r>
            <a:r>
              <a:rPr lang="en-US" sz="2500" dirty="0" err="1">
                <a:solidFill>
                  <a:srgbClr val="000000"/>
                </a:solidFill>
                <a:latin typeface="Calibri" pitchFamily="32" charset="0"/>
              </a:rPr>
              <a:t>accesso</a:t>
            </a:r>
            <a:r>
              <a:rPr lang="en-US" sz="2500" dirty="0">
                <a:solidFill>
                  <a:srgbClr val="000000"/>
                </a:solidFill>
                <a:latin typeface="Calibri" pitchFamily="32" charset="0"/>
              </a:rPr>
              <a:t> </a:t>
            </a:r>
            <a:r>
              <a:rPr lang="en-US" sz="2500" dirty="0" err="1">
                <a:solidFill>
                  <a:srgbClr val="000000"/>
                </a:solidFill>
                <a:latin typeface="Calibri" pitchFamily="32" charset="0"/>
              </a:rPr>
              <a:t>attraverso</a:t>
            </a:r>
            <a:r>
              <a:rPr lang="en-US" sz="2500" dirty="0">
                <a:solidFill>
                  <a:srgbClr val="000000"/>
                </a:solidFill>
                <a:latin typeface="Calibri" pitchFamily="32" charset="0"/>
              </a:rPr>
              <a:t> Internet a </a:t>
            </a:r>
            <a:r>
              <a:rPr lang="en-US" sz="2500" dirty="0" err="1" smtClean="0">
                <a:solidFill>
                  <a:srgbClr val="000000"/>
                </a:solidFill>
                <a:latin typeface="Calibri" pitchFamily="32" charset="0"/>
              </a:rPr>
              <a:t>molti</a:t>
            </a:r>
            <a:r>
              <a:rPr lang="en-US" sz="2500" dirty="0" smtClean="0">
                <a:solidFill>
                  <a:srgbClr val="000000"/>
                </a:solidFill>
                <a:latin typeface="Calibri" pitchFamily="32" charset="0"/>
              </a:rPr>
              <a:t> </a:t>
            </a:r>
            <a:r>
              <a:rPr lang="en-US" sz="2500" dirty="0" err="1">
                <a:solidFill>
                  <a:srgbClr val="000000"/>
                </a:solidFill>
                <a:latin typeface="Calibri" pitchFamily="32" charset="0"/>
              </a:rPr>
              <a:t>servizi</a:t>
            </a:r>
            <a:r>
              <a:rPr lang="en-US" sz="2500" dirty="0">
                <a:solidFill>
                  <a:srgbClr val="000000"/>
                </a:solidFill>
                <a:latin typeface="Calibri" pitchFamily="32" charset="0"/>
              </a:rPr>
              <a:t>, including Software, </a:t>
            </a:r>
            <a:r>
              <a:rPr lang="en-US" sz="2500" dirty="0" err="1" smtClean="0">
                <a:solidFill>
                  <a:srgbClr val="000000"/>
                </a:solidFill>
                <a:latin typeface="Calibri" pitchFamily="32" charset="0"/>
              </a:rPr>
              <a:t>Piattaforma</a:t>
            </a:r>
            <a:r>
              <a:rPr lang="en-US" sz="2500" dirty="0" smtClean="0">
                <a:solidFill>
                  <a:srgbClr val="000000"/>
                </a:solidFill>
                <a:latin typeface="Calibri" pitchFamily="32" charset="0"/>
              </a:rPr>
              <a:t>, </a:t>
            </a:r>
            <a:r>
              <a:rPr lang="en-US" sz="2500" dirty="0">
                <a:solidFill>
                  <a:srgbClr val="000000"/>
                </a:solidFill>
                <a:latin typeface="Calibri" pitchFamily="32" charset="0"/>
              </a:rPr>
              <a:t>or </a:t>
            </a:r>
            <a:r>
              <a:rPr lang="en-US" sz="2500" dirty="0" err="1" smtClean="0">
                <a:solidFill>
                  <a:srgbClr val="000000"/>
                </a:solidFill>
                <a:latin typeface="Calibri" pitchFamily="32" charset="0"/>
              </a:rPr>
              <a:t>Infrastruttura</a:t>
            </a:r>
            <a:endParaRPr lang="en-US" sz="2500" dirty="0">
              <a:solidFill>
                <a:srgbClr val="000000"/>
              </a:solidFill>
              <a:latin typeface="Calibri" pitchFamily="32" charset="0"/>
            </a:endParaRPr>
          </a:p>
        </p:txBody>
      </p:sp>
      <p:pic>
        <p:nvPicPr>
          <p:cNvPr id="5124" name="Picture 3"/>
          <p:cNvPicPr>
            <a:picLocks noChangeAspect="1" noChangeArrowheads="1"/>
          </p:cNvPicPr>
          <p:nvPr/>
        </p:nvPicPr>
        <p:blipFill>
          <a:blip r:embed="rId4" cstate="print"/>
          <a:srcRect/>
          <a:stretch>
            <a:fillRect/>
          </a:stretch>
        </p:blipFill>
        <p:spPr bwMode="auto">
          <a:xfrm>
            <a:off x="0" y="4991100"/>
            <a:ext cx="9123363" cy="1866900"/>
          </a:xfrm>
          <a:prstGeom prst="rect">
            <a:avLst/>
          </a:prstGeom>
          <a:noFill/>
          <a:ln w="9525">
            <a:solidFill>
              <a:schemeClr val="accent1"/>
            </a:solid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414338" y="414338"/>
            <a:ext cx="8261350" cy="782637"/>
          </a:xfrm>
          <a:prstGeom prst="rect">
            <a:avLst/>
          </a:prstGeom>
          <a:noFill/>
          <a:ln w="9525">
            <a:noFill/>
            <a:round/>
            <a:headEnd/>
            <a:tailEnd/>
          </a:ln>
        </p:spPr>
        <p:txBody>
          <a:bodyPr lIns="81639" tIns="63220" rIns="81639" bIns="40820"/>
          <a:lstStyle/>
          <a:p>
            <a:pPr algn="ctr">
              <a:tabLst>
                <a:tab pos="655638" algn="l"/>
                <a:tab pos="1312863" algn="l"/>
                <a:tab pos="1968500" algn="l"/>
                <a:tab pos="2625725" algn="l"/>
                <a:tab pos="3282950" algn="l"/>
                <a:tab pos="3938588" algn="l"/>
                <a:tab pos="4595813" algn="l"/>
              </a:tabLst>
            </a:pPr>
            <a:r>
              <a:rPr lang="en-US" sz="4400" b="1" dirty="0">
                <a:solidFill>
                  <a:srgbClr val="000000"/>
                </a:solidFill>
                <a:latin typeface="Arial" pitchFamily="34" charset="0"/>
                <a:cs typeface="Arial" pitchFamily="34" charset="0"/>
              </a:rPr>
              <a:t>Software as a Service (</a:t>
            </a:r>
            <a:r>
              <a:rPr lang="en-US" sz="4400" b="1" dirty="0" err="1">
                <a:solidFill>
                  <a:srgbClr val="000000"/>
                </a:solidFill>
                <a:latin typeface="Arial" pitchFamily="34" charset="0"/>
                <a:cs typeface="Arial" pitchFamily="34" charset="0"/>
              </a:rPr>
              <a:t>SaaS</a:t>
            </a:r>
            <a:r>
              <a:rPr lang="en-US" sz="4400" b="1" dirty="0">
                <a:solidFill>
                  <a:srgbClr val="000000"/>
                </a:solidFill>
                <a:latin typeface="Arial" pitchFamily="34" charset="0"/>
                <a:cs typeface="Arial" pitchFamily="34" charset="0"/>
              </a:rPr>
              <a:t>)</a:t>
            </a:r>
          </a:p>
        </p:txBody>
      </p:sp>
      <p:pic>
        <p:nvPicPr>
          <p:cNvPr id="6147" name="Picture 2"/>
          <p:cNvPicPr>
            <a:picLocks noChangeAspect="1" noChangeArrowheads="1"/>
          </p:cNvPicPr>
          <p:nvPr/>
        </p:nvPicPr>
        <p:blipFill>
          <a:blip r:embed="rId3" cstate="print"/>
          <a:srcRect/>
          <a:stretch>
            <a:fillRect/>
          </a:stretch>
        </p:blipFill>
        <p:spPr bwMode="auto">
          <a:xfrm>
            <a:off x="4787900" y="1557338"/>
            <a:ext cx="3887788" cy="2911475"/>
          </a:xfrm>
          <a:prstGeom prst="rect">
            <a:avLst/>
          </a:prstGeom>
          <a:noFill/>
          <a:ln w="9525">
            <a:solidFill>
              <a:schemeClr val="accent1"/>
            </a:solidFill>
            <a:round/>
            <a:headEnd/>
            <a:tailEnd/>
          </a:ln>
        </p:spPr>
      </p:pic>
      <p:pic>
        <p:nvPicPr>
          <p:cNvPr id="6148" name="Picture 3"/>
          <p:cNvPicPr>
            <a:picLocks noChangeAspect="1" noChangeArrowheads="1"/>
          </p:cNvPicPr>
          <p:nvPr/>
        </p:nvPicPr>
        <p:blipFill>
          <a:blip r:embed="rId4" cstate="print"/>
          <a:srcRect/>
          <a:stretch>
            <a:fillRect/>
          </a:stretch>
        </p:blipFill>
        <p:spPr bwMode="auto">
          <a:xfrm>
            <a:off x="611188" y="1557338"/>
            <a:ext cx="3887787" cy="2911475"/>
          </a:xfrm>
          <a:prstGeom prst="rect">
            <a:avLst/>
          </a:prstGeom>
          <a:noFill/>
          <a:ln w="9525">
            <a:solidFill>
              <a:schemeClr val="accent1"/>
            </a:solidFill>
            <a:round/>
            <a:headEnd/>
            <a:tailEnd/>
          </a:ln>
        </p:spPr>
      </p:pic>
      <p:sp>
        <p:nvSpPr>
          <p:cNvPr id="6149" name="Text Box 4"/>
          <p:cNvSpPr txBox="1">
            <a:spLocks noChangeArrowheads="1"/>
          </p:cNvSpPr>
          <p:nvPr/>
        </p:nvSpPr>
        <p:spPr bwMode="auto">
          <a:xfrm>
            <a:off x="622300" y="4770438"/>
            <a:ext cx="7878763" cy="1682750"/>
          </a:xfrm>
          <a:prstGeom prst="rect">
            <a:avLst/>
          </a:prstGeom>
          <a:noFill/>
          <a:ln w="9525">
            <a:noFill/>
            <a:round/>
            <a:headEnd/>
            <a:tailEnd/>
          </a:ln>
        </p:spPr>
        <p:txBody>
          <a:bodyPr lIns="81639" tIns="58421" rIns="81639" bIns="40820"/>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z="2000" dirty="0">
                <a:solidFill>
                  <a:srgbClr val="000000"/>
                </a:solidFill>
                <a:latin typeface="Arial" pitchFamily="34" charset="0"/>
                <a:cs typeface="Arial" pitchFamily="34" charset="0"/>
              </a:rPr>
              <a:t>Software as a Service </a:t>
            </a:r>
            <a:r>
              <a:rPr lang="en-US" sz="2000" dirty="0" smtClean="0">
                <a:solidFill>
                  <a:srgbClr val="000000"/>
                </a:solidFill>
                <a:latin typeface="Arial" pitchFamily="34" charset="0"/>
                <a:cs typeface="Arial" pitchFamily="34" charset="0"/>
              </a:rPr>
              <a:t>è </a:t>
            </a:r>
            <a:r>
              <a:rPr lang="en-US" sz="2000" dirty="0">
                <a:solidFill>
                  <a:srgbClr val="000000"/>
                </a:solidFill>
                <a:latin typeface="Arial" pitchFamily="34" charset="0"/>
                <a:cs typeface="Arial" pitchFamily="34" charset="0"/>
              </a:rPr>
              <a:t>la forma </a:t>
            </a:r>
            <a:r>
              <a:rPr lang="en-US" sz="2000" dirty="0" err="1" smtClean="0">
                <a:solidFill>
                  <a:srgbClr val="000000"/>
                </a:solidFill>
                <a:latin typeface="Arial" pitchFamily="34" charset="0"/>
                <a:cs typeface="Arial" pitchFamily="34" charset="0"/>
              </a:rPr>
              <a:t>più</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comune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Cloud Computing. </a:t>
            </a:r>
            <a:r>
              <a:rPr lang="en-US" sz="2000" dirty="0" err="1">
                <a:solidFill>
                  <a:srgbClr val="000000"/>
                </a:solidFill>
                <a:latin typeface="Arial" pitchFamily="34" charset="0"/>
                <a:cs typeface="Arial" pitchFamily="34" charset="0"/>
              </a:rPr>
              <a:t>Consiste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nel</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poter</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usare</a:t>
            </a:r>
            <a:r>
              <a:rPr lang="en-US" sz="2000" dirty="0">
                <a:solidFill>
                  <a:srgbClr val="000000"/>
                </a:solidFill>
                <a:latin typeface="Arial" pitchFamily="34" charset="0"/>
                <a:cs typeface="Arial" pitchFamily="34" charset="0"/>
              </a:rPr>
              <a:t> le </a:t>
            </a:r>
            <a:r>
              <a:rPr lang="en-US" sz="2000" dirty="0" err="1" smtClean="0">
                <a:solidFill>
                  <a:srgbClr val="000000"/>
                </a:solidFill>
                <a:latin typeface="Arial" pitchFamily="34" charset="0"/>
                <a:cs typeface="Arial" pitchFamily="34" charset="0"/>
              </a:rPr>
              <a:t>applicazioni</a:t>
            </a:r>
            <a:r>
              <a:rPr lang="en-US" sz="2000" dirty="0" smtClean="0">
                <a:solidFill>
                  <a:srgbClr val="000000"/>
                </a:solidFill>
                <a:latin typeface="Arial" pitchFamily="34" charset="0"/>
                <a:cs typeface="Arial" pitchFamily="34" charset="0"/>
              </a:rPr>
              <a:t> </a:t>
            </a:r>
            <a:r>
              <a:rPr lang="en-US" sz="2000" dirty="0">
                <a:solidFill>
                  <a:srgbClr val="000000"/>
                </a:solidFill>
                <a:latin typeface="Arial" pitchFamily="34" charset="0"/>
                <a:cs typeface="Arial" pitchFamily="34" charset="0"/>
              </a:rPr>
              <a:t>del </a:t>
            </a:r>
            <a:r>
              <a:rPr lang="en-US" sz="2000" dirty="0" err="1">
                <a:solidFill>
                  <a:srgbClr val="000000"/>
                </a:solidFill>
                <a:latin typeface="Arial" pitchFamily="34" charset="0"/>
                <a:cs typeface="Arial" pitchFamily="34" charset="0"/>
              </a:rPr>
              <a:t>fornitore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che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risiedono</a:t>
            </a:r>
            <a:r>
              <a:rPr lang="en-US" sz="2000" dirty="0">
                <a:solidFill>
                  <a:srgbClr val="000000"/>
                </a:solidFill>
                <a:latin typeface="Arial" pitchFamily="34" charset="0"/>
                <a:cs typeface="Arial" pitchFamily="34" charset="0"/>
              </a:rPr>
              <a:t> in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infrastruttura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nuvola</a:t>
            </a:r>
            <a:r>
              <a:rPr lang="en-US" sz="2000" dirty="0">
                <a:solidFill>
                  <a:srgbClr val="000000"/>
                </a:solidFill>
                <a:latin typeface="Arial" pitchFamily="34" charset="0"/>
                <a:cs typeface="Arial" pitchFamily="34" charset="0"/>
              </a:rPr>
              <a:t>. Le </a:t>
            </a:r>
            <a:r>
              <a:rPr lang="en-US" sz="2000" dirty="0" err="1" smtClean="0">
                <a:solidFill>
                  <a:srgbClr val="000000"/>
                </a:solidFill>
                <a:latin typeface="Arial" pitchFamily="34" charset="0"/>
                <a:cs typeface="Arial" pitchFamily="34" charset="0"/>
              </a:rPr>
              <a:t>applicazioni</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sono</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accessibili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varietà</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tecnologie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attraverso</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un’interfaccia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sottile</a:t>
            </a:r>
            <a:r>
              <a:rPr lang="en-US" sz="2000" dirty="0">
                <a:solidFill>
                  <a:srgbClr val="000000"/>
                </a:solidFill>
                <a:latin typeface="Arial" pitchFamily="34" charset="0"/>
                <a:cs typeface="Arial" pitchFamily="34" charset="0"/>
              </a:rPr>
              <a:t> come un web-browser (e.g., web-based email).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611560" y="5373216"/>
            <a:ext cx="7683128" cy="1484784"/>
          </a:xfrm>
          <a:prstGeom prst="rect">
            <a:avLst/>
          </a:prstGeom>
          <a:noFill/>
          <a:ln w="9525">
            <a:noFill/>
            <a:round/>
            <a:headEnd/>
            <a:tailEnd/>
          </a:ln>
        </p:spPr>
        <p:txBody>
          <a:bodyPr lIns="81639" tIns="58421" rIns="81639" bIns="40820"/>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Lst>
            </a:pPr>
            <a:r>
              <a:rPr lang="en-US" sz="2000" dirty="0">
                <a:solidFill>
                  <a:srgbClr val="000000"/>
                </a:solidFill>
                <a:latin typeface="Arial" pitchFamily="34" charset="0"/>
                <a:cs typeface="Arial" pitchFamily="34" charset="0"/>
              </a:rPr>
              <a:t>Platform as a Service </a:t>
            </a:r>
            <a:r>
              <a:rPr lang="en-US" sz="2000" dirty="0" smtClean="0">
                <a:solidFill>
                  <a:srgbClr val="000000"/>
                </a:solidFill>
                <a:latin typeface="Arial" pitchFamily="34" charset="0"/>
                <a:cs typeface="Arial" pitchFamily="34" charset="0"/>
              </a:rPr>
              <a:t>è </a:t>
            </a:r>
            <a:r>
              <a:rPr lang="en-US" sz="2000" dirty="0">
                <a:solidFill>
                  <a:srgbClr val="000000"/>
                </a:solidFill>
                <a:latin typeface="Arial" pitchFamily="34" charset="0"/>
                <a:cs typeface="Arial" pitchFamily="34" charset="0"/>
              </a:rPr>
              <a:t>la </a:t>
            </a:r>
            <a:r>
              <a:rPr lang="en-US" sz="2000" dirty="0" err="1" smtClean="0">
                <a:solidFill>
                  <a:srgbClr val="000000"/>
                </a:solidFill>
                <a:latin typeface="Arial" pitchFamily="34" charset="0"/>
                <a:cs typeface="Arial" pitchFamily="34" charset="0"/>
              </a:rPr>
              <a:t>capacità</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utilizzare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nell’infrastruttura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della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nuvola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applicazioni</a:t>
            </a:r>
            <a:r>
              <a:rPr lang="en-US" sz="2000" dirty="0">
                <a:solidFill>
                  <a:srgbClr val="000000"/>
                </a:solidFill>
                <a:latin typeface="Arial" pitchFamily="34" charset="0"/>
                <a:cs typeface="Arial" pitchFamily="34" charset="0"/>
              </a:rPr>
              <a:t> create </a:t>
            </a:r>
            <a:r>
              <a:rPr lang="en-US" sz="2000" dirty="0" err="1">
                <a:solidFill>
                  <a:srgbClr val="000000"/>
                </a:solidFill>
                <a:latin typeface="Arial" pitchFamily="34" charset="0"/>
                <a:cs typeface="Arial" pitchFamily="34" charset="0"/>
              </a:rPr>
              <a:t>dal</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cliente</a:t>
            </a:r>
            <a:r>
              <a:rPr lang="en-US" sz="2000" dirty="0">
                <a:solidFill>
                  <a:srgbClr val="000000"/>
                </a:solidFill>
                <a:latin typeface="Arial" pitchFamily="34" charset="0"/>
                <a:cs typeface="Arial" pitchFamily="34" charset="0"/>
              </a:rPr>
              <a:t> o </a:t>
            </a:r>
            <a:r>
              <a:rPr lang="en-US" sz="2000" dirty="0" err="1">
                <a:solidFill>
                  <a:srgbClr val="000000"/>
                </a:solidFill>
                <a:latin typeface="Arial" pitchFamily="34" charset="0"/>
                <a:cs typeface="Arial" pitchFamily="34" charset="0"/>
              </a:rPr>
              <a:t>acquisite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altri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usando</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linguaggi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programmazione</a:t>
            </a:r>
            <a:r>
              <a:rPr lang="en-US" sz="2000" dirty="0">
                <a:solidFill>
                  <a:srgbClr val="000000"/>
                </a:solidFill>
                <a:latin typeface="Arial" pitchFamily="34" charset="0"/>
                <a:cs typeface="Arial" pitchFamily="34" charset="0"/>
              </a:rPr>
              <a:t> e </a:t>
            </a:r>
            <a:r>
              <a:rPr lang="en-US" sz="2000" dirty="0" err="1">
                <a:solidFill>
                  <a:srgbClr val="000000"/>
                </a:solidFill>
                <a:latin typeface="Arial" pitchFamily="34" charset="0"/>
                <a:cs typeface="Arial" pitchFamily="34" charset="0"/>
              </a:rPr>
              <a:t>strumenti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supportati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dal</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fornitore</a:t>
            </a:r>
            <a:r>
              <a:rPr lang="en-US" sz="2000" dirty="0">
                <a:solidFill>
                  <a:srgbClr val="000000"/>
                </a:solidFill>
                <a:latin typeface="Arial" pitchFamily="34" charset="0"/>
                <a:cs typeface="Arial" pitchFamily="34" charset="0"/>
              </a:rPr>
              <a:t>. </a:t>
            </a:r>
          </a:p>
        </p:txBody>
      </p:sp>
      <p:sp>
        <p:nvSpPr>
          <p:cNvPr id="7171" name="Text Box 2"/>
          <p:cNvSpPr txBox="1">
            <a:spLocks noChangeArrowheads="1"/>
          </p:cNvSpPr>
          <p:nvPr/>
        </p:nvSpPr>
        <p:spPr bwMode="auto">
          <a:xfrm>
            <a:off x="414338" y="414338"/>
            <a:ext cx="8334375" cy="782637"/>
          </a:xfrm>
          <a:prstGeom prst="rect">
            <a:avLst/>
          </a:prstGeom>
          <a:noFill/>
          <a:ln w="9525">
            <a:noFill/>
            <a:round/>
            <a:headEnd/>
            <a:tailEnd/>
          </a:ln>
        </p:spPr>
        <p:txBody>
          <a:bodyPr lIns="81639" tIns="63220" rIns="81639" bIns="40820"/>
          <a:lstStyle/>
          <a:p>
            <a:pPr algn="ctr">
              <a:tabLst>
                <a:tab pos="655638" algn="l"/>
                <a:tab pos="1312863" algn="l"/>
                <a:tab pos="1968500" algn="l"/>
                <a:tab pos="2625725" algn="l"/>
                <a:tab pos="3282950" algn="l"/>
                <a:tab pos="3938588" algn="l"/>
                <a:tab pos="4595813" algn="l"/>
                <a:tab pos="5253038" algn="l"/>
              </a:tabLst>
            </a:pPr>
            <a:r>
              <a:rPr lang="en-US" sz="4000" b="1" dirty="0" err="1" smtClean="0">
                <a:solidFill>
                  <a:srgbClr val="000000"/>
                </a:solidFill>
                <a:latin typeface="Arial" pitchFamily="34" charset="0"/>
                <a:cs typeface="Arial" pitchFamily="34" charset="0"/>
              </a:rPr>
              <a:t>Piattaforma</a:t>
            </a:r>
            <a:r>
              <a:rPr lang="en-US" sz="4000" b="1" dirty="0" smtClean="0">
                <a:solidFill>
                  <a:srgbClr val="000000"/>
                </a:solidFill>
                <a:latin typeface="Arial" pitchFamily="34" charset="0"/>
                <a:cs typeface="Arial" pitchFamily="34" charset="0"/>
              </a:rPr>
              <a:t> </a:t>
            </a:r>
            <a:r>
              <a:rPr lang="en-US" sz="4000" b="1" dirty="0">
                <a:solidFill>
                  <a:srgbClr val="000000"/>
                </a:solidFill>
                <a:latin typeface="Arial" pitchFamily="34" charset="0"/>
                <a:cs typeface="Arial" pitchFamily="34" charset="0"/>
              </a:rPr>
              <a:t>as a Service (</a:t>
            </a:r>
            <a:r>
              <a:rPr lang="en-US" sz="4000" b="1" dirty="0" err="1">
                <a:solidFill>
                  <a:srgbClr val="000000"/>
                </a:solidFill>
                <a:latin typeface="Arial" pitchFamily="34" charset="0"/>
                <a:cs typeface="Arial" pitchFamily="34" charset="0"/>
              </a:rPr>
              <a:t>PaaS</a:t>
            </a:r>
            <a:r>
              <a:rPr lang="en-US" sz="4000" b="1" dirty="0">
                <a:solidFill>
                  <a:srgbClr val="000000"/>
                </a:solidFill>
                <a:latin typeface="Arial" pitchFamily="34" charset="0"/>
                <a:cs typeface="Arial" pitchFamily="34" charset="0"/>
              </a:rPr>
              <a:t>)</a:t>
            </a:r>
          </a:p>
        </p:txBody>
      </p:sp>
      <p:pic>
        <p:nvPicPr>
          <p:cNvPr id="7172" name="Picture 3"/>
          <p:cNvPicPr>
            <a:picLocks noChangeAspect="1" noChangeArrowheads="1"/>
          </p:cNvPicPr>
          <p:nvPr/>
        </p:nvPicPr>
        <p:blipFill>
          <a:blip r:embed="rId3" cstate="print"/>
          <a:srcRect/>
          <a:stretch>
            <a:fillRect/>
          </a:stretch>
        </p:blipFill>
        <p:spPr bwMode="auto">
          <a:xfrm>
            <a:off x="1763713" y="1341438"/>
            <a:ext cx="5416550" cy="3940175"/>
          </a:xfrm>
          <a:prstGeom prst="rect">
            <a:avLst/>
          </a:prstGeom>
          <a:noFill/>
          <a:ln w="9525">
            <a:solidFill>
              <a:schemeClr val="accent1"/>
            </a:solid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414338" y="414338"/>
            <a:ext cx="7974012" cy="854075"/>
          </a:xfrm>
          <a:prstGeom prst="rect">
            <a:avLst/>
          </a:prstGeom>
          <a:noFill/>
          <a:ln w="9525">
            <a:noFill/>
            <a:round/>
            <a:headEnd/>
            <a:tailEnd/>
          </a:ln>
        </p:spPr>
        <p:txBody>
          <a:bodyPr lIns="81639" tIns="63220" rIns="81639" bIns="40820"/>
          <a:lstStyle/>
          <a:p>
            <a:pPr algn="ctr">
              <a:tabLst>
                <a:tab pos="655638" algn="l"/>
                <a:tab pos="1312863" algn="l"/>
                <a:tab pos="1968500" algn="l"/>
                <a:tab pos="2625725" algn="l"/>
                <a:tab pos="3282950" algn="l"/>
                <a:tab pos="3938588" algn="l"/>
                <a:tab pos="4595813" algn="l"/>
              </a:tabLst>
            </a:pPr>
            <a:r>
              <a:rPr lang="en-US" sz="4000" b="1" dirty="0" err="1" smtClean="0">
                <a:solidFill>
                  <a:srgbClr val="000000"/>
                </a:solidFill>
                <a:latin typeface="Arial" pitchFamily="34" charset="0"/>
                <a:cs typeface="Arial" pitchFamily="34" charset="0"/>
              </a:rPr>
              <a:t>Infrastruttura</a:t>
            </a:r>
            <a:r>
              <a:rPr lang="en-US" sz="4000" b="1" dirty="0" smtClean="0">
                <a:solidFill>
                  <a:srgbClr val="000000"/>
                </a:solidFill>
                <a:latin typeface="Arial" pitchFamily="34" charset="0"/>
                <a:cs typeface="Arial" pitchFamily="34" charset="0"/>
              </a:rPr>
              <a:t> </a:t>
            </a:r>
            <a:r>
              <a:rPr lang="en-US" sz="4000" b="1" dirty="0">
                <a:solidFill>
                  <a:srgbClr val="000000"/>
                </a:solidFill>
                <a:latin typeface="Arial" pitchFamily="34" charset="0"/>
                <a:cs typeface="Arial" pitchFamily="34" charset="0"/>
              </a:rPr>
              <a:t>as a Service (</a:t>
            </a:r>
            <a:r>
              <a:rPr lang="en-US" sz="4000" b="1" dirty="0" err="1">
                <a:solidFill>
                  <a:srgbClr val="000000"/>
                </a:solidFill>
                <a:latin typeface="Arial" pitchFamily="34" charset="0"/>
                <a:cs typeface="Arial" pitchFamily="34" charset="0"/>
              </a:rPr>
              <a:t>IaaS</a:t>
            </a:r>
            <a:r>
              <a:rPr lang="en-US" sz="4000" b="1" dirty="0">
                <a:solidFill>
                  <a:srgbClr val="000000"/>
                </a:solidFill>
                <a:latin typeface="Arial" pitchFamily="34" charset="0"/>
                <a:cs typeface="Arial" pitchFamily="34" charset="0"/>
              </a:rPr>
              <a:t>)</a:t>
            </a:r>
          </a:p>
        </p:txBody>
      </p:sp>
      <p:sp>
        <p:nvSpPr>
          <p:cNvPr id="8195" name="Text Box 2"/>
          <p:cNvSpPr txBox="1">
            <a:spLocks noChangeArrowheads="1"/>
          </p:cNvSpPr>
          <p:nvPr/>
        </p:nvSpPr>
        <p:spPr bwMode="auto">
          <a:xfrm>
            <a:off x="622300" y="4976813"/>
            <a:ext cx="8294688" cy="1493837"/>
          </a:xfrm>
          <a:prstGeom prst="rect">
            <a:avLst/>
          </a:prstGeom>
          <a:noFill/>
          <a:ln w="9525">
            <a:noFill/>
            <a:round/>
            <a:headEnd/>
            <a:tailEnd/>
          </a:ln>
        </p:spPr>
        <p:txBody>
          <a:bodyPr lIns="81639" tIns="58421" rIns="81639" bIns="40820"/>
          <a:lstStyle/>
          <a:p>
            <a:pPr algn="ct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dirty="0">
                <a:solidFill>
                  <a:srgbClr val="000000"/>
                </a:solidFill>
                <a:latin typeface="Arial" pitchFamily="34" charset="0"/>
                <a:cs typeface="Arial" pitchFamily="34" charset="0"/>
              </a:rPr>
              <a:t>Infrastructure as a Service </a:t>
            </a:r>
            <a:r>
              <a:rPr lang="en-US" dirty="0" smtClean="0">
                <a:solidFill>
                  <a:srgbClr val="000000"/>
                </a:solidFill>
                <a:latin typeface="Arial" pitchFamily="34" charset="0"/>
                <a:cs typeface="Arial" pitchFamily="34" charset="0"/>
              </a:rPr>
              <a:t>è </a:t>
            </a:r>
            <a:r>
              <a:rPr lang="en-US" dirty="0">
                <a:solidFill>
                  <a:srgbClr val="000000"/>
                </a:solidFill>
                <a:latin typeface="Arial" pitchFamily="34" charset="0"/>
                <a:cs typeface="Arial" pitchFamily="34" charset="0"/>
              </a:rPr>
              <a:t>la </a:t>
            </a:r>
            <a:r>
              <a:rPr lang="en-US" dirty="0" err="1">
                <a:solidFill>
                  <a:srgbClr val="000000"/>
                </a:solidFill>
                <a:latin typeface="Arial" pitchFamily="34" charset="0"/>
                <a:cs typeface="Arial" pitchFamily="34" charset="0"/>
              </a:rPr>
              <a:t>fornitura</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di</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servizi</a:t>
            </a:r>
            <a:r>
              <a:rPr lang="en-US" dirty="0">
                <a:solidFill>
                  <a:srgbClr val="000000"/>
                </a:solidFill>
                <a:latin typeface="Arial" pitchFamily="34" charset="0"/>
                <a:cs typeface="Arial" pitchFamily="34" charset="0"/>
              </a:rPr>
              <a:t> come </a:t>
            </a:r>
            <a:r>
              <a:rPr lang="en-US" dirty="0" err="1">
                <a:solidFill>
                  <a:srgbClr val="000000"/>
                </a:solidFill>
                <a:latin typeface="Arial" pitchFamily="34" charset="0"/>
                <a:cs typeface="Arial" pitchFamily="34" charset="0"/>
              </a:rPr>
              <a:t>descrizione</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reperimento</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accesso</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scarto</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immagazzinamento</a:t>
            </a:r>
            <a:r>
              <a:rPr lang="en-US" dirty="0">
                <a:solidFill>
                  <a:srgbClr val="000000"/>
                </a:solidFill>
                <a:latin typeface="Arial" pitchFamily="34" charset="0"/>
                <a:cs typeface="Arial" pitchFamily="34" charset="0"/>
              </a:rPr>
              <a:t>, networks, </a:t>
            </a:r>
            <a:r>
              <a:rPr lang="en-US" dirty="0" smtClean="0">
                <a:solidFill>
                  <a:srgbClr val="000000"/>
                </a:solidFill>
                <a:latin typeface="Arial" pitchFamily="34" charset="0"/>
                <a:cs typeface="Arial" pitchFamily="34" charset="0"/>
              </a:rPr>
              <a:t>per cui </a:t>
            </a:r>
            <a:r>
              <a:rPr lang="en-US" dirty="0" err="1">
                <a:solidFill>
                  <a:srgbClr val="000000"/>
                </a:solidFill>
                <a:latin typeface="Arial" pitchFamily="34" charset="0"/>
                <a:cs typeface="Arial" pitchFamily="34" charset="0"/>
              </a:rPr>
              <a:t>il</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cliente</a:t>
            </a:r>
            <a:r>
              <a:rPr lang="en-US" dirty="0">
                <a:solidFill>
                  <a:srgbClr val="000000"/>
                </a:solidFill>
                <a:latin typeface="Arial" pitchFamily="34" charset="0"/>
                <a:cs typeface="Arial" pitchFamily="34" charset="0"/>
              </a:rPr>
              <a:t> </a:t>
            </a:r>
            <a:r>
              <a:rPr lang="en-US" dirty="0" err="1" smtClean="0">
                <a:solidFill>
                  <a:srgbClr val="000000"/>
                </a:solidFill>
                <a:latin typeface="Arial" pitchFamily="34" charset="0"/>
                <a:cs typeface="Arial" pitchFamily="34" charset="0"/>
              </a:rPr>
              <a:t>può</a:t>
            </a:r>
            <a:r>
              <a:rPr lang="en-US" dirty="0" smtClean="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utilizzare</a:t>
            </a:r>
            <a:r>
              <a:rPr lang="en-US" dirty="0">
                <a:solidFill>
                  <a:srgbClr val="000000"/>
                </a:solidFill>
                <a:latin typeface="Arial" pitchFamily="34" charset="0"/>
                <a:cs typeface="Arial" pitchFamily="34" charset="0"/>
              </a:rPr>
              <a:t> e </a:t>
            </a:r>
            <a:r>
              <a:rPr lang="en-US" dirty="0" err="1">
                <a:solidFill>
                  <a:srgbClr val="000000"/>
                </a:solidFill>
                <a:latin typeface="Arial" pitchFamily="34" charset="0"/>
                <a:cs typeface="Arial" pitchFamily="34" charset="0"/>
              </a:rPr>
              <a:t>gestire</a:t>
            </a:r>
            <a:r>
              <a:rPr lang="en-US" dirty="0">
                <a:solidFill>
                  <a:srgbClr val="000000"/>
                </a:solidFill>
                <a:latin typeface="Arial" pitchFamily="34" charset="0"/>
                <a:cs typeface="Arial" pitchFamily="34" charset="0"/>
              </a:rPr>
              <a:t> software, </a:t>
            </a:r>
            <a:r>
              <a:rPr lang="en-US" dirty="0" err="1">
                <a:solidFill>
                  <a:srgbClr val="000000"/>
                </a:solidFill>
                <a:latin typeface="Arial" pitchFamily="34" charset="0"/>
                <a:cs typeface="Arial" pitchFamily="34" charset="0"/>
              </a:rPr>
              <a:t>che</a:t>
            </a:r>
            <a:r>
              <a:rPr lang="en-US" dirty="0">
                <a:solidFill>
                  <a:srgbClr val="000000"/>
                </a:solidFill>
                <a:latin typeface="Arial" pitchFamily="34" charset="0"/>
                <a:cs typeface="Arial" pitchFamily="34" charset="0"/>
              </a:rPr>
              <a:t> </a:t>
            </a:r>
            <a:r>
              <a:rPr lang="en-US" dirty="0" err="1" smtClean="0">
                <a:solidFill>
                  <a:srgbClr val="000000"/>
                </a:solidFill>
                <a:latin typeface="Arial" pitchFamily="34" charset="0"/>
                <a:cs typeface="Arial" pitchFamily="34" charset="0"/>
              </a:rPr>
              <a:t>può</a:t>
            </a:r>
            <a:r>
              <a:rPr lang="en-US" dirty="0" smtClean="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includere</a:t>
            </a:r>
            <a:r>
              <a:rPr lang="en-US" dirty="0">
                <a:solidFill>
                  <a:srgbClr val="000000"/>
                </a:solidFill>
                <a:latin typeface="Arial" pitchFamily="34" charset="0"/>
                <a:cs typeface="Arial" pitchFamily="34" charset="0"/>
              </a:rPr>
              <a:t> operating systems e applications. Con </a:t>
            </a:r>
            <a:r>
              <a:rPr lang="en-US" dirty="0" err="1">
                <a:solidFill>
                  <a:srgbClr val="000000"/>
                </a:solidFill>
                <a:latin typeface="Arial" pitchFamily="34" charset="0"/>
                <a:cs typeface="Arial" pitchFamily="34" charset="0"/>
              </a:rPr>
              <a:t>tecniche</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di</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virtualizzazione</a:t>
            </a:r>
            <a:r>
              <a:rPr lang="en-US" dirty="0">
                <a:solidFill>
                  <a:srgbClr val="000000"/>
                </a:solidFill>
                <a:latin typeface="Arial" pitchFamily="34" charset="0"/>
                <a:cs typeface="Arial" pitchFamily="34" charset="0"/>
              </a:rPr>
              <a:t> </a:t>
            </a:r>
            <a:r>
              <a:rPr lang="en-US" dirty="0" err="1" smtClean="0">
                <a:solidFill>
                  <a:srgbClr val="000000"/>
                </a:solidFill>
                <a:latin typeface="Arial" pitchFamily="34" charset="0"/>
                <a:cs typeface="Arial" pitchFamily="34" charset="0"/>
              </a:rPr>
              <a:t>l’infrastruttura</a:t>
            </a:r>
            <a:r>
              <a:rPr lang="en-US" dirty="0" smtClean="0">
                <a:solidFill>
                  <a:srgbClr val="000000"/>
                </a:solidFill>
                <a:latin typeface="Arial" pitchFamily="34" charset="0"/>
                <a:cs typeface="Arial" pitchFamily="34" charset="0"/>
              </a:rPr>
              <a:t> è </a:t>
            </a:r>
            <a:r>
              <a:rPr lang="en-US" dirty="0" err="1">
                <a:solidFill>
                  <a:srgbClr val="000000"/>
                </a:solidFill>
                <a:latin typeface="Arial" pitchFamily="34" charset="0"/>
                <a:cs typeface="Arial" pitchFamily="34" charset="0"/>
              </a:rPr>
              <a:t>preparata</a:t>
            </a:r>
            <a:r>
              <a:rPr lang="en-US" dirty="0">
                <a:solidFill>
                  <a:srgbClr val="000000"/>
                </a:solidFill>
                <a:latin typeface="Arial" pitchFamily="34" charset="0"/>
                <a:cs typeface="Arial" pitchFamily="34" charset="0"/>
              </a:rPr>
              <a:t> in </a:t>
            </a:r>
            <a:r>
              <a:rPr lang="en-US" dirty="0" err="1">
                <a:solidFill>
                  <a:srgbClr val="000000"/>
                </a:solidFill>
                <a:latin typeface="Arial" pitchFamily="34" charset="0"/>
                <a:cs typeface="Arial" pitchFamily="34" charset="0"/>
              </a:rPr>
              <a:t>piccole</a:t>
            </a:r>
            <a:r>
              <a:rPr lang="en-US" dirty="0">
                <a:solidFill>
                  <a:srgbClr val="000000"/>
                </a:solidFill>
                <a:latin typeface="Arial" pitchFamily="34" charset="0"/>
                <a:cs typeface="Arial" pitchFamily="34" charset="0"/>
              </a:rPr>
              <a:t> </a:t>
            </a:r>
            <a:r>
              <a:rPr lang="en-US" dirty="0" err="1" smtClean="0">
                <a:solidFill>
                  <a:srgbClr val="000000"/>
                </a:solidFill>
                <a:latin typeface="Arial" pitchFamily="34" charset="0"/>
                <a:cs typeface="Arial" pitchFamily="34" charset="0"/>
              </a:rPr>
              <a:t>unità</a:t>
            </a:r>
            <a:r>
              <a:rPr lang="en-US" dirty="0" smtClean="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che</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sono</a:t>
            </a:r>
            <a:r>
              <a:rPr lang="en-US" dirty="0">
                <a:solidFill>
                  <a:srgbClr val="000000"/>
                </a:solidFill>
                <a:latin typeface="Arial" pitchFamily="34" charset="0"/>
                <a:cs typeface="Arial" pitchFamily="34" charset="0"/>
              </a:rPr>
              <a:t> </a:t>
            </a:r>
            <a:r>
              <a:rPr lang="en-US" dirty="0" err="1">
                <a:solidFill>
                  <a:srgbClr val="000000"/>
                </a:solidFill>
                <a:latin typeface="Arial" pitchFamily="34" charset="0"/>
                <a:cs typeface="Arial" pitchFamily="34" charset="0"/>
              </a:rPr>
              <a:t>assegnate</a:t>
            </a:r>
            <a:r>
              <a:rPr lang="en-US" dirty="0">
                <a:solidFill>
                  <a:srgbClr val="000000"/>
                </a:solidFill>
                <a:latin typeface="Arial" pitchFamily="34" charset="0"/>
                <a:cs typeface="Arial" pitchFamily="34" charset="0"/>
              </a:rPr>
              <a:t> al </a:t>
            </a:r>
            <a:r>
              <a:rPr lang="en-US" dirty="0" err="1" smtClean="0">
                <a:solidFill>
                  <a:srgbClr val="000000"/>
                </a:solidFill>
                <a:latin typeface="Arial" pitchFamily="34" charset="0"/>
                <a:cs typeface="Arial" pitchFamily="34" charset="0"/>
              </a:rPr>
              <a:t>cliente</a:t>
            </a:r>
            <a:r>
              <a:rPr lang="en-US" dirty="0" smtClean="0">
                <a:solidFill>
                  <a:srgbClr val="000000"/>
                </a:solidFill>
                <a:latin typeface="Arial" pitchFamily="34" charset="0"/>
                <a:cs typeface="Arial" pitchFamily="34" charset="0"/>
              </a:rPr>
              <a:t>, </a:t>
            </a:r>
            <a:r>
              <a:rPr lang="en-US" dirty="0">
                <a:solidFill>
                  <a:srgbClr val="000000"/>
                </a:solidFill>
                <a:latin typeface="Arial" pitchFamily="34" charset="0"/>
                <a:cs typeface="Arial" pitchFamily="34" charset="0"/>
              </a:rPr>
              <a:t>come </a:t>
            </a:r>
            <a:r>
              <a:rPr lang="en-US" dirty="0" err="1" smtClean="0">
                <a:solidFill>
                  <a:srgbClr val="000000"/>
                </a:solidFill>
                <a:latin typeface="Arial" pitchFamily="34" charset="0"/>
                <a:cs typeface="Arial" pitchFamily="34" charset="0"/>
              </a:rPr>
              <a:t>acqua</a:t>
            </a:r>
            <a:r>
              <a:rPr lang="en-US" dirty="0" smtClean="0">
                <a:solidFill>
                  <a:srgbClr val="000000"/>
                </a:solidFill>
                <a:latin typeface="Arial" pitchFamily="34" charset="0"/>
                <a:cs typeface="Arial" pitchFamily="34" charset="0"/>
              </a:rPr>
              <a:t> </a:t>
            </a:r>
            <a:r>
              <a:rPr lang="en-US" dirty="0">
                <a:solidFill>
                  <a:srgbClr val="000000"/>
                </a:solidFill>
                <a:latin typeface="Arial" pitchFamily="34" charset="0"/>
                <a:cs typeface="Arial" pitchFamily="34" charset="0"/>
              </a:rPr>
              <a:t>o </a:t>
            </a:r>
            <a:r>
              <a:rPr lang="en-US" dirty="0" err="1" smtClean="0">
                <a:solidFill>
                  <a:srgbClr val="000000"/>
                </a:solidFill>
                <a:latin typeface="Arial" pitchFamily="34" charset="0"/>
                <a:cs typeface="Arial" pitchFamily="34" charset="0"/>
              </a:rPr>
              <a:t>elettricità</a:t>
            </a:r>
            <a:r>
              <a:rPr lang="en-US" dirty="0" smtClean="0">
                <a:solidFill>
                  <a:srgbClr val="000000"/>
                </a:solidFill>
                <a:latin typeface="Arial" pitchFamily="34" charset="0"/>
                <a:cs typeface="Arial" pitchFamily="34" charset="0"/>
              </a:rPr>
              <a:t> </a:t>
            </a:r>
            <a:endParaRPr lang="en-US" dirty="0">
              <a:solidFill>
                <a:srgbClr val="000000"/>
              </a:solidFill>
              <a:latin typeface="Arial" pitchFamily="34" charset="0"/>
              <a:cs typeface="Arial" pitchFamily="34" charset="0"/>
            </a:endParaRPr>
          </a:p>
        </p:txBody>
      </p:sp>
      <p:pic>
        <p:nvPicPr>
          <p:cNvPr id="8196" name="Picture 3"/>
          <p:cNvPicPr>
            <a:picLocks noChangeAspect="1" noChangeArrowheads="1"/>
          </p:cNvPicPr>
          <p:nvPr/>
        </p:nvPicPr>
        <p:blipFill>
          <a:blip r:embed="rId3" cstate="print"/>
          <a:srcRect/>
          <a:stretch>
            <a:fillRect/>
          </a:stretch>
        </p:blipFill>
        <p:spPr bwMode="auto">
          <a:xfrm>
            <a:off x="1866900" y="1450975"/>
            <a:ext cx="4889500" cy="3319463"/>
          </a:xfrm>
          <a:prstGeom prst="rect">
            <a:avLst/>
          </a:prstGeom>
          <a:noFill/>
          <a:ln w="9525">
            <a:solidFill>
              <a:schemeClr val="accent1"/>
            </a:solidFill>
            <a:round/>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
          <p:cNvPicPr>
            <a:picLocks noChangeAspect="1" noChangeArrowheads="1"/>
          </p:cNvPicPr>
          <p:nvPr/>
        </p:nvPicPr>
        <p:blipFill>
          <a:blip r:embed="rId3" cstate="print"/>
          <a:srcRect/>
          <a:stretch>
            <a:fillRect/>
          </a:stretch>
        </p:blipFill>
        <p:spPr bwMode="auto">
          <a:xfrm>
            <a:off x="0" y="3284538"/>
            <a:ext cx="9144000" cy="2376487"/>
          </a:xfrm>
          <a:prstGeom prst="rect">
            <a:avLst/>
          </a:prstGeom>
          <a:noFill/>
          <a:ln w="9525">
            <a:solidFill>
              <a:schemeClr val="accent1"/>
            </a:solidFill>
            <a:round/>
            <a:headEnd/>
            <a:tailEnd/>
          </a:ln>
        </p:spPr>
      </p:pic>
      <p:sp>
        <p:nvSpPr>
          <p:cNvPr id="9219" name="Text Box 2"/>
          <p:cNvSpPr txBox="1">
            <a:spLocks noChangeArrowheads="1"/>
          </p:cNvSpPr>
          <p:nvPr/>
        </p:nvSpPr>
        <p:spPr bwMode="auto">
          <a:xfrm>
            <a:off x="622300" y="1866900"/>
            <a:ext cx="7464425" cy="1155700"/>
          </a:xfrm>
          <a:prstGeom prst="rect">
            <a:avLst/>
          </a:prstGeom>
          <a:noFill/>
          <a:ln w="9525">
            <a:noFill/>
            <a:round/>
            <a:headEnd/>
            <a:tailEnd/>
          </a:ln>
        </p:spPr>
        <p:txBody>
          <a:bodyPr lIns="81639" tIns="63220" rIns="81639" bIns="40820"/>
          <a:lstStyle/>
          <a:p>
            <a:pPr>
              <a:tabLst>
                <a:tab pos="655638" algn="l"/>
                <a:tab pos="1312863" algn="l"/>
                <a:tab pos="1968500" algn="l"/>
                <a:tab pos="2625725" algn="l"/>
                <a:tab pos="3282950" algn="l"/>
                <a:tab pos="3938588" algn="l"/>
                <a:tab pos="4595813" algn="l"/>
                <a:tab pos="5253038" algn="l"/>
                <a:tab pos="5908675" algn="l"/>
                <a:tab pos="6565900" algn="l"/>
                <a:tab pos="7223125" algn="l"/>
              </a:tabLst>
            </a:pPr>
            <a:r>
              <a:rPr lang="en-US" sz="2400" dirty="0" err="1">
                <a:solidFill>
                  <a:srgbClr val="000000"/>
                </a:solidFill>
                <a:latin typeface="Arial" pitchFamily="34" charset="0"/>
                <a:cs typeface="Arial" pitchFamily="34" charset="0"/>
              </a:rPr>
              <a:t>Ci</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sono</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diversi</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modi</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di</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usare</a:t>
            </a:r>
            <a:r>
              <a:rPr lang="en-US" sz="2400" dirty="0">
                <a:solidFill>
                  <a:srgbClr val="000000"/>
                </a:solidFill>
                <a:latin typeface="Arial" pitchFamily="34" charset="0"/>
                <a:cs typeface="Arial" pitchFamily="34" charset="0"/>
              </a:rPr>
              <a:t> la </a:t>
            </a:r>
            <a:r>
              <a:rPr lang="en-US" sz="2400" dirty="0" err="1">
                <a:solidFill>
                  <a:srgbClr val="000000"/>
                </a:solidFill>
                <a:latin typeface="Arial" pitchFamily="34" charset="0"/>
                <a:cs typeface="Arial" pitchFamily="34" charset="0"/>
              </a:rPr>
              <a:t>Nuvola</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Ciascuno</a:t>
            </a:r>
            <a:r>
              <a:rPr lang="en-US" sz="2400" dirty="0">
                <a:solidFill>
                  <a:srgbClr val="000000"/>
                </a:solidFill>
                <a:latin typeface="Arial" pitchFamily="34" charset="0"/>
                <a:cs typeface="Arial" pitchFamily="34" charset="0"/>
              </a:rPr>
              <a:t> ha </a:t>
            </a:r>
            <a:r>
              <a:rPr lang="en-US" sz="2400" dirty="0" err="1">
                <a:solidFill>
                  <a:srgbClr val="000000"/>
                </a:solidFill>
                <a:latin typeface="Arial" pitchFamily="34" charset="0"/>
                <a:cs typeface="Arial" pitchFamily="34" charset="0"/>
              </a:rPr>
              <a:t>il</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suo</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gruppo</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di</a:t>
            </a:r>
            <a:r>
              <a:rPr lang="en-US" sz="2400" dirty="0">
                <a:solidFill>
                  <a:srgbClr val="000000"/>
                </a:solidFill>
                <a:latin typeface="Arial" pitchFamily="34" charset="0"/>
                <a:cs typeface="Arial" pitchFamily="34" charset="0"/>
              </a:rPr>
              <a:t> standard </a:t>
            </a:r>
            <a:r>
              <a:rPr lang="en-US" sz="2400" dirty="0" err="1">
                <a:solidFill>
                  <a:srgbClr val="000000"/>
                </a:solidFill>
                <a:latin typeface="Arial" pitchFamily="34" charset="0"/>
                <a:cs typeface="Arial" pitchFamily="34" charset="0"/>
              </a:rPr>
              <a:t>utenti</a:t>
            </a:r>
            <a:r>
              <a:rPr lang="en-US" sz="2400" dirty="0">
                <a:solidFill>
                  <a:srgbClr val="000000"/>
                </a:solidFill>
                <a:latin typeface="Arial" pitchFamily="34" charset="0"/>
                <a:cs typeface="Arial" pitchFamily="34" charset="0"/>
              </a:rPr>
              <a:t> e </a:t>
            </a:r>
            <a:r>
              <a:rPr lang="en-US" sz="2400" dirty="0" err="1">
                <a:solidFill>
                  <a:srgbClr val="000000"/>
                </a:solidFill>
                <a:latin typeface="Arial" pitchFamily="34" charset="0"/>
                <a:cs typeface="Arial" pitchFamily="34" charset="0"/>
              </a:rPr>
              <a:t>livelli</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di</a:t>
            </a:r>
            <a:r>
              <a:rPr lang="en-US" sz="2400" dirty="0">
                <a:solidFill>
                  <a:srgbClr val="000000"/>
                </a:solidFill>
                <a:latin typeface="Arial" pitchFamily="34" charset="0"/>
                <a:cs typeface="Arial" pitchFamily="34" charset="0"/>
              </a:rPr>
              <a:t> </a:t>
            </a:r>
            <a:r>
              <a:rPr lang="en-US" sz="2400" dirty="0" err="1">
                <a:solidFill>
                  <a:srgbClr val="000000"/>
                </a:solidFill>
                <a:latin typeface="Arial" pitchFamily="34" charset="0"/>
                <a:cs typeface="Arial" pitchFamily="34" charset="0"/>
              </a:rPr>
              <a:t>servizio</a:t>
            </a:r>
            <a:r>
              <a:rPr lang="en-US" sz="2400" dirty="0">
                <a:solidFill>
                  <a:srgbClr val="000000"/>
                </a:solidFill>
                <a:latin typeface="Arial" pitchFamily="34" charset="0"/>
                <a:cs typeface="Arial" pitchFamily="34" charset="0"/>
              </a:rPr>
              <a:t>.</a:t>
            </a:r>
          </a:p>
        </p:txBody>
      </p:sp>
      <p:sp>
        <p:nvSpPr>
          <p:cNvPr id="9220" name="TextBox 3"/>
          <p:cNvSpPr txBox="1">
            <a:spLocks noChangeArrowheads="1"/>
          </p:cNvSpPr>
          <p:nvPr/>
        </p:nvSpPr>
        <p:spPr bwMode="auto">
          <a:xfrm>
            <a:off x="539750" y="692150"/>
            <a:ext cx="7920038" cy="769938"/>
          </a:xfrm>
          <a:prstGeom prst="rect">
            <a:avLst/>
          </a:prstGeom>
          <a:noFill/>
          <a:ln w="9525">
            <a:noFill/>
            <a:miter lim="800000"/>
            <a:headEnd/>
            <a:tailEnd/>
          </a:ln>
        </p:spPr>
        <p:txBody>
          <a:bodyPr>
            <a:spAutoFit/>
          </a:bodyPr>
          <a:lstStyle/>
          <a:p>
            <a:pPr algn="ctr"/>
            <a:r>
              <a:rPr lang="en-CA" sz="4400" b="1" dirty="0">
                <a:latin typeface="Arial" pitchFamily="34" charset="0"/>
                <a:cs typeface="Arial" pitchFamily="34" charset="0"/>
              </a:rPr>
              <a:t>Tipi </a:t>
            </a:r>
            <a:r>
              <a:rPr lang="en-CA" sz="4400" b="1" dirty="0" err="1">
                <a:latin typeface="Arial" pitchFamily="34" charset="0"/>
                <a:cs typeface="Arial" pitchFamily="34" charset="0"/>
              </a:rPr>
              <a:t>diversi</a:t>
            </a:r>
            <a:r>
              <a:rPr lang="en-CA" sz="4400" b="1" dirty="0">
                <a:latin typeface="Arial" pitchFamily="34" charset="0"/>
                <a:cs typeface="Arial" pitchFamily="34" charset="0"/>
              </a:rPr>
              <a:t> </a:t>
            </a:r>
            <a:r>
              <a:rPr lang="en-CA" sz="4400" b="1" dirty="0" err="1">
                <a:latin typeface="Arial" pitchFamily="34" charset="0"/>
                <a:cs typeface="Arial" pitchFamily="34" charset="0"/>
              </a:rPr>
              <a:t>di</a:t>
            </a:r>
            <a:r>
              <a:rPr lang="en-CA" sz="4400" b="1" dirty="0">
                <a:latin typeface="Arial" pitchFamily="34" charset="0"/>
                <a:cs typeface="Arial" pitchFamily="34" charset="0"/>
              </a:rPr>
              <a:t> </a:t>
            </a:r>
            <a:r>
              <a:rPr lang="en-CA" sz="4400" b="1" dirty="0" err="1">
                <a:latin typeface="Arial" pitchFamily="34" charset="0"/>
                <a:cs typeface="Arial" pitchFamily="34" charset="0"/>
              </a:rPr>
              <a:t>Nuvole</a:t>
            </a:r>
            <a:endParaRPr lang="en-CA" sz="4400" b="1" dirty="0">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07963" y="1125538"/>
            <a:ext cx="8709025" cy="5510212"/>
          </a:xfrm>
          <a:prstGeom prst="rect">
            <a:avLst/>
          </a:prstGeom>
          <a:noFill/>
          <a:ln w="9525">
            <a:noFill/>
            <a:round/>
            <a:headEnd/>
            <a:tailEnd/>
          </a:ln>
        </p:spPr>
        <p:txBody>
          <a:bodyPr lIns="81639" tIns="58421" rIns="81639" bIns="40820"/>
          <a:lstStyle/>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b="1" dirty="0" err="1">
                <a:solidFill>
                  <a:srgbClr val="000000"/>
                </a:solidFill>
                <a:latin typeface="Arial" pitchFamily="34" charset="0"/>
                <a:cs typeface="Arial" pitchFamily="34" charset="0"/>
              </a:rPr>
              <a:t>Nuvola</a:t>
            </a:r>
            <a:r>
              <a:rPr lang="en-US" sz="2000" b="1" dirty="0">
                <a:solidFill>
                  <a:srgbClr val="000000"/>
                </a:solidFill>
                <a:latin typeface="Arial" pitchFamily="34" charset="0"/>
                <a:cs typeface="Arial" pitchFamily="34" charset="0"/>
              </a:rPr>
              <a:t> </a:t>
            </a:r>
            <a:r>
              <a:rPr lang="en-US" sz="2000" b="1" dirty="0" err="1">
                <a:solidFill>
                  <a:srgbClr val="000000"/>
                </a:solidFill>
                <a:latin typeface="Arial" pitchFamily="34" charset="0"/>
                <a:cs typeface="Arial" pitchFamily="34" charset="0"/>
              </a:rPr>
              <a:t>Pubblica</a:t>
            </a:r>
            <a:r>
              <a:rPr lang="en-US" sz="2000" b="1" dirty="0">
                <a:solidFill>
                  <a:srgbClr val="000000"/>
                </a:solidFill>
                <a:latin typeface="Arial" pitchFamily="34" charset="0"/>
                <a:cs typeface="Arial" pitchFamily="34" charset="0"/>
              </a:rPr>
              <a:t>:</a:t>
            </a:r>
            <a:r>
              <a:rPr lang="en-US" sz="2000" dirty="0">
                <a:solidFill>
                  <a:srgbClr val="000000"/>
                </a:solidFill>
                <a:latin typeface="Arial" pitchFamily="34" charset="0"/>
                <a:cs typeface="Arial" pitchFamily="34" charset="0"/>
              </a:rPr>
              <a:t> L’ </a:t>
            </a:r>
            <a:r>
              <a:rPr lang="en-US" sz="2000" dirty="0" err="1">
                <a:solidFill>
                  <a:srgbClr val="000000"/>
                </a:solidFill>
                <a:latin typeface="Arial" pitchFamily="34" charset="0"/>
                <a:cs typeface="Arial" pitchFamily="34" charset="0"/>
              </a:rPr>
              <a:t>infrastruttura</a:t>
            </a:r>
            <a:r>
              <a:rPr lang="en-US" sz="2000" dirty="0">
                <a:solidFill>
                  <a:srgbClr val="000000"/>
                </a:solidFill>
                <a:latin typeface="Arial" pitchFamily="34" charset="0"/>
                <a:cs typeface="Arial" pitchFamily="34" charset="0"/>
              </a:rPr>
              <a:t> </a:t>
            </a:r>
            <a:r>
              <a:rPr lang="en-US" sz="2000" dirty="0" smtClean="0">
                <a:solidFill>
                  <a:srgbClr val="000000"/>
                </a:solidFill>
                <a:latin typeface="Arial" pitchFamily="34" charset="0"/>
                <a:cs typeface="Arial" pitchFamily="34" charset="0"/>
              </a:rPr>
              <a:t>è </a:t>
            </a:r>
            <a:r>
              <a:rPr lang="en-US" sz="2000" dirty="0" err="1">
                <a:solidFill>
                  <a:srgbClr val="000000"/>
                </a:solidFill>
                <a:latin typeface="Arial" pitchFamily="34" charset="0"/>
                <a:cs typeface="Arial" pitchFamily="34" charset="0"/>
              </a:rPr>
              <a:t>disponibile</a:t>
            </a:r>
            <a:r>
              <a:rPr lang="en-US" sz="2000" dirty="0">
                <a:solidFill>
                  <a:srgbClr val="000000"/>
                </a:solidFill>
                <a:latin typeface="Arial" pitchFamily="34" charset="0"/>
                <a:cs typeface="Arial" pitchFamily="34" charset="0"/>
              </a:rPr>
              <a:t> al </a:t>
            </a:r>
            <a:r>
              <a:rPr lang="en-US" sz="2000" dirty="0" err="1">
                <a:solidFill>
                  <a:srgbClr val="000000"/>
                </a:solidFill>
                <a:latin typeface="Arial" pitchFamily="34" charset="0"/>
                <a:cs typeface="Arial" pitchFamily="34" charset="0"/>
              </a:rPr>
              <a:t>pubblico</a:t>
            </a:r>
            <a:r>
              <a:rPr lang="en-US" sz="2000" dirty="0">
                <a:solidFill>
                  <a:srgbClr val="000000"/>
                </a:solidFill>
                <a:latin typeface="Arial" pitchFamily="34" charset="0"/>
                <a:cs typeface="Arial" pitchFamily="34" charset="0"/>
              </a:rPr>
              <a:t> in </a:t>
            </a:r>
            <a:r>
              <a:rPr lang="en-US" sz="2000" dirty="0" err="1">
                <a:solidFill>
                  <a:srgbClr val="000000"/>
                </a:solidFill>
                <a:latin typeface="Arial" pitchFamily="34" charset="0"/>
                <a:cs typeface="Arial" pitchFamily="34" charset="0"/>
              </a:rPr>
              <a:t>generale</a:t>
            </a:r>
            <a:r>
              <a:rPr lang="en-US" sz="2000" dirty="0">
                <a:solidFill>
                  <a:srgbClr val="000000"/>
                </a:solidFill>
                <a:latin typeface="Arial" pitchFamily="34" charset="0"/>
                <a:cs typeface="Arial" pitchFamily="34" charset="0"/>
              </a:rPr>
              <a:t> o a </a:t>
            </a:r>
            <a:r>
              <a:rPr lang="en-US" sz="2000" dirty="0" err="1">
                <a:solidFill>
                  <a:srgbClr val="000000"/>
                </a:solidFill>
                <a:latin typeface="Arial" pitchFamily="34" charset="0"/>
                <a:cs typeface="Arial" pitchFamily="34" charset="0"/>
              </a:rPr>
              <a:t>un’ampia</a:t>
            </a:r>
            <a:r>
              <a:rPr lang="en-US" sz="2000" dirty="0">
                <a:solidFill>
                  <a:srgbClr val="000000"/>
                </a:solidFill>
                <a:latin typeface="Arial" pitchFamily="34" charset="0"/>
                <a:cs typeface="Arial" pitchFamily="34" charset="0"/>
              </a:rPr>
              <a:t> area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attività</a:t>
            </a:r>
            <a:r>
              <a:rPr lang="en-US" sz="2000" dirty="0" smtClean="0">
                <a:solidFill>
                  <a:srgbClr val="000000"/>
                </a:solidFill>
                <a:latin typeface="Arial" pitchFamily="34" charset="0"/>
                <a:cs typeface="Arial" pitchFamily="34" charset="0"/>
              </a:rPr>
              <a:t> </a:t>
            </a:r>
            <a:r>
              <a:rPr lang="en-US" sz="2000" dirty="0">
                <a:solidFill>
                  <a:srgbClr val="000000"/>
                </a:solidFill>
                <a:latin typeface="Arial" pitchFamily="34" charset="0"/>
                <a:cs typeface="Arial" pitchFamily="34" charset="0"/>
              </a:rPr>
              <a:t>e </a:t>
            </a:r>
            <a:r>
              <a:rPr lang="en-US" sz="2000" dirty="0" smtClean="0">
                <a:solidFill>
                  <a:srgbClr val="000000"/>
                </a:solidFill>
                <a:latin typeface="Arial" pitchFamily="34" charset="0"/>
                <a:cs typeface="Arial" pitchFamily="34" charset="0"/>
              </a:rPr>
              <a:t>è </a:t>
            </a:r>
            <a:r>
              <a:rPr lang="en-US" sz="2000" dirty="0">
                <a:solidFill>
                  <a:srgbClr val="000000"/>
                </a:solidFill>
                <a:latin typeface="Arial" pitchFamily="34" charset="0"/>
                <a:cs typeface="Arial" pitchFamily="34" charset="0"/>
              </a:rPr>
              <a:t>la </a:t>
            </a:r>
            <a:r>
              <a:rPr lang="en-US" sz="2000" dirty="0" err="1" smtClean="0">
                <a:solidFill>
                  <a:srgbClr val="000000"/>
                </a:solidFill>
                <a:latin typeface="Arial" pitchFamily="34" charset="0"/>
                <a:cs typeface="Arial" pitchFamily="34" charset="0"/>
              </a:rPr>
              <a:t>proprietà</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un’organizzazione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che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vende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servizi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Cloud. Per </a:t>
            </a:r>
            <a:r>
              <a:rPr lang="en-US" sz="2000" dirty="0" err="1">
                <a:solidFill>
                  <a:srgbClr val="000000"/>
                </a:solidFill>
                <a:latin typeface="Arial" pitchFamily="34" charset="0"/>
                <a:cs typeface="Arial" pitchFamily="34" charset="0"/>
              </a:rPr>
              <a:t>esempio</a:t>
            </a:r>
            <a:r>
              <a:rPr lang="en-US" sz="2000" dirty="0">
                <a:solidFill>
                  <a:srgbClr val="000000"/>
                </a:solidFill>
                <a:latin typeface="Arial" pitchFamily="34" charset="0"/>
                <a:cs typeface="Arial" pitchFamily="34" charset="0"/>
              </a:rPr>
              <a:t> Gmail.</a:t>
            </a:r>
          </a:p>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endParaRPr lang="en-US" sz="2000" dirty="0">
              <a:solidFill>
                <a:srgbClr val="000000"/>
              </a:solidFill>
              <a:latin typeface="Arial" pitchFamily="34" charset="0"/>
              <a:cs typeface="Arial" pitchFamily="34" charset="0"/>
            </a:endParaRPr>
          </a:p>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b="1" dirty="0" err="1">
                <a:solidFill>
                  <a:srgbClr val="000000"/>
                </a:solidFill>
                <a:latin typeface="Arial" pitchFamily="34" charset="0"/>
                <a:cs typeface="Arial" pitchFamily="34" charset="0"/>
              </a:rPr>
              <a:t>Nuvola</a:t>
            </a:r>
            <a:r>
              <a:rPr lang="en-US" sz="2000" b="1" dirty="0">
                <a:solidFill>
                  <a:srgbClr val="000000"/>
                </a:solidFill>
                <a:latin typeface="Arial" pitchFamily="34" charset="0"/>
                <a:cs typeface="Arial" pitchFamily="34" charset="0"/>
              </a:rPr>
              <a:t> </a:t>
            </a:r>
            <a:r>
              <a:rPr lang="en-US" sz="2000" b="1" dirty="0" err="1">
                <a:solidFill>
                  <a:srgbClr val="000000"/>
                </a:solidFill>
                <a:latin typeface="Arial" pitchFamily="34" charset="0"/>
                <a:cs typeface="Arial" pitchFamily="34" charset="0"/>
              </a:rPr>
              <a:t>Comunitaria</a:t>
            </a:r>
            <a:r>
              <a:rPr lang="en-US" sz="2000" dirty="0">
                <a:solidFill>
                  <a:srgbClr val="000000"/>
                </a:solidFill>
                <a:latin typeface="Arial" pitchFamily="34" charset="0"/>
                <a:cs typeface="Arial" pitchFamily="34" charset="0"/>
              </a:rPr>
              <a:t>: L’ </a:t>
            </a:r>
            <a:r>
              <a:rPr lang="en-US" sz="2000" dirty="0" err="1">
                <a:solidFill>
                  <a:srgbClr val="000000"/>
                </a:solidFill>
                <a:latin typeface="Arial" pitchFamily="34" charset="0"/>
                <a:cs typeface="Arial" pitchFamily="34" charset="0"/>
              </a:rPr>
              <a:t>infrastruttura</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va</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condivisa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varie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organizzazioni</a:t>
            </a:r>
            <a:r>
              <a:rPr lang="en-US" sz="2000" dirty="0">
                <a:solidFill>
                  <a:srgbClr val="000000"/>
                </a:solidFill>
                <a:latin typeface="Arial" pitchFamily="34" charset="0"/>
                <a:cs typeface="Arial" pitchFamily="34" charset="0"/>
              </a:rPr>
              <a:t> e </a:t>
            </a:r>
            <a:r>
              <a:rPr lang="en-US" sz="2000" dirty="0" err="1" smtClean="0">
                <a:solidFill>
                  <a:srgbClr val="000000"/>
                </a:solidFill>
                <a:latin typeface="Arial" pitchFamily="34" charset="0"/>
                <a:cs typeface="Arial" pitchFamily="34" charset="0"/>
              </a:rPr>
              <a:t>dà</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supporto</a:t>
            </a:r>
            <a:r>
              <a:rPr lang="en-US" sz="2000" dirty="0">
                <a:solidFill>
                  <a:srgbClr val="000000"/>
                </a:solidFill>
                <a:latin typeface="Arial" pitchFamily="34" charset="0"/>
                <a:cs typeface="Arial" pitchFamily="34" charset="0"/>
              </a:rPr>
              <a:t> a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comunità</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specifica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che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condivide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gli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stessi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bisogni</a:t>
            </a:r>
            <a:r>
              <a:rPr lang="en-US" sz="2000" dirty="0">
                <a:solidFill>
                  <a:srgbClr val="000000"/>
                </a:solidFill>
                <a:latin typeface="Arial" pitchFamily="34" charset="0"/>
                <a:cs typeface="Arial" pitchFamily="34" charset="0"/>
              </a:rPr>
              <a:t> (e.g., </a:t>
            </a:r>
            <a:r>
              <a:rPr lang="en-US" sz="2000" dirty="0" err="1" smtClean="0">
                <a:solidFill>
                  <a:srgbClr val="000000"/>
                </a:solidFill>
                <a:latin typeface="Arial" pitchFamily="34" charset="0"/>
                <a:cs typeface="Arial" pitchFamily="34" charset="0"/>
              </a:rPr>
              <a:t>mandato</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requisiti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sicurezza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politica</a:t>
            </a:r>
            <a:r>
              <a:rPr lang="en-US" sz="2000" dirty="0">
                <a:solidFill>
                  <a:srgbClr val="000000"/>
                </a:solidFill>
                <a:latin typeface="Arial" pitchFamily="34" charset="0"/>
                <a:cs typeface="Arial" pitchFamily="34" charset="0"/>
              </a:rPr>
              <a:t> e </a:t>
            </a:r>
            <a:r>
              <a:rPr lang="en-US" sz="2000" dirty="0" err="1" smtClean="0">
                <a:solidFill>
                  <a:srgbClr val="000000"/>
                </a:solidFill>
                <a:latin typeface="Arial" pitchFamily="34" charset="0"/>
                <a:cs typeface="Arial" pitchFamily="34" charset="0"/>
              </a:rPr>
              <a:t>bisogni</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legali</a:t>
            </a:r>
            <a:r>
              <a:rPr lang="en-US" sz="2000" dirty="0">
                <a:solidFill>
                  <a:srgbClr val="000000"/>
                </a:solidFill>
                <a:latin typeface="Arial" pitchFamily="34" charset="0"/>
                <a:cs typeface="Arial" pitchFamily="34" charset="0"/>
              </a:rPr>
              <a:t>). Per </a:t>
            </a:r>
            <a:r>
              <a:rPr lang="en-US" sz="2000" dirty="0" err="1">
                <a:solidFill>
                  <a:srgbClr val="000000"/>
                </a:solidFill>
                <a:latin typeface="Arial" pitchFamily="34" charset="0"/>
                <a:cs typeface="Arial" pitchFamily="34" charset="0"/>
              </a:rPr>
              <a:t>esempio</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municipalità</a:t>
            </a:r>
            <a:r>
              <a:rPr lang="en-US" sz="2000" dirty="0" smtClean="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può</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usare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nuvola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comunitaria</a:t>
            </a:r>
            <a:r>
              <a:rPr lang="en-US" sz="2000" dirty="0">
                <a:solidFill>
                  <a:srgbClr val="000000"/>
                </a:solidFill>
                <a:latin typeface="Arial" pitchFamily="34" charset="0"/>
                <a:cs typeface="Arial" pitchFamily="34" charset="0"/>
              </a:rPr>
              <a:t>.</a:t>
            </a:r>
          </a:p>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endParaRPr lang="en-US" sz="2000" b="1" dirty="0">
              <a:solidFill>
                <a:srgbClr val="000000"/>
              </a:solidFill>
              <a:latin typeface="Arial" pitchFamily="34" charset="0"/>
              <a:cs typeface="Arial" pitchFamily="34" charset="0"/>
            </a:endParaRPr>
          </a:p>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b="1" dirty="0" err="1">
                <a:solidFill>
                  <a:srgbClr val="000000"/>
                </a:solidFill>
                <a:latin typeface="Arial" pitchFamily="34" charset="0"/>
                <a:cs typeface="Arial" pitchFamily="34" charset="0"/>
              </a:rPr>
              <a:t>Nuvola</a:t>
            </a:r>
            <a:r>
              <a:rPr lang="en-US" sz="2000" b="1" dirty="0">
                <a:solidFill>
                  <a:srgbClr val="000000"/>
                </a:solidFill>
                <a:latin typeface="Arial" pitchFamily="34" charset="0"/>
                <a:cs typeface="Arial" pitchFamily="34" charset="0"/>
              </a:rPr>
              <a:t> </a:t>
            </a:r>
            <a:r>
              <a:rPr lang="en-US" sz="2000" b="1" dirty="0" err="1">
                <a:solidFill>
                  <a:srgbClr val="000000"/>
                </a:solidFill>
                <a:latin typeface="Arial" pitchFamily="34" charset="0"/>
                <a:cs typeface="Arial" pitchFamily="34" charset="0"/>
              </a:rPr>
              <a:t>Privata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L’infrastruttura</a:t>
            </a:r>
            <a:r>
              <a:rPr lang="en-US" sz="2000" dirty="0">
                <a:solidFill>
                  <a:srgbClr val="000000"/>
                </a:solidFill>
                <a:latin typeface="Arial" pitchFamily="34" charset="0"/>
                <a:cs typeface="Arial" pitchFamily="34" charset="0"/>
              </a:rPr>
              <a:t> e </a:t>
            </a:r>
            <a:r>
              <a:rPr lang="en-US" sz="2000" dirty="0" err="1">
                <a:solidFill>
                  <a:srgbClr val="000000"/>
                </a:solidFill>
                <a:latin typeface="Arial" pitchFamily="34" charset="0"/>
                <a:cs typeface="Arial" pitchFamily="34" charset="0"/>
              </a:rPr>
              <a:t>operata</a:t>
            </a:r>
            <a:r>
              <a:rPr lang="en-US" sz="2000" dirty="0">
                <a:solidFill>
                  <a:srgbClr val="000000"/>
                </a:solidFill>
                <a:latin typeface="Arial" pitchFamily="34" charset="0"/>
                <a:cs typeface="Arial" pitchFamily="34" charset="0"/>
              </a:rPr>
              <a:t> solo per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organizzazione</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Può</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essere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gestita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dall’organizzazione</a:t>
            </a:r>
            <a:r>
              <a:rPr lang="en-US" sz="2000" dirty="0">
                <a:solidFill>
                  <a:srgbClr val="000000"/>
                </a:solidFill>
                <a:latin typeface="Arial" pitchFamily="34" charset="0"/>
                <a:cs typeface="Arial" pitchFamily="34" charset="0"/>
              </a:rPr>
              <a:t> </a:t>
            </a:r>
            <a:r>
              <a:rPr lang="en-US" sz="2000" dirty="0" smtClean="0">
                <a:solidFill>
                  <a:srgbClr val="000000"/>
                </a:solidFill>
                <a:latin typeface="Arial" pitchFamily="34" charset="0"/>
                <a:cs typeface="Arial" pitchFamily="34" charset="0"/>
              </a:rPr>
              <a:t>o </a:t>
            </a:r>
            <a:r>
              <a:rPr lang="en-US" sz="2000" dirty="0" err="1" smtClean="0">
                <a:solidFill>
                  <a:srgbClr val="000000"/>
                </a:solidFill>
                <a:latin typeface="Arial" pitchFamily="34" charset="0"/>
                <a:cs typeface="Arial" pitchFamily="34" charset="0"/>
              </a:rPr>
              <a:t>da</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terza</a:t>
            </a:r>
            <a:r>
              <a:rPr lang="en-US" sz="2000" dirty="0">
                <a:solidFill>
                  <a:srgbClr val="000000"/>
                </a:solidFill>
                <a:latin typeface="Arial" pitchFamily="34" charset="0"/>
                <a:cs typeface="Arial" pitchFamily="34" charset="0"/>
              </a:rPr>
              <a:t> parte e </a:t>
            </a:r>
            <a:r>
              <a:rPr lang="en-US" sz="2000" dirty="0" err="1" smtClean="0">
                <a:solidFill>
                  <a:srgbClr val="000000"/>
                </a:solidFill>
                <a:latin typeface="Arial" pitchFamily="34" charset="0"/>
                <a:cs typeface="Arial" pitchFamily="34" charset="0"/>
              </a:rPr>
              <a:t>può</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esistere</a:t>
            </a:r>
            <a:r>
              <a:rPr lang="en-US" sz="2000" dirty="0">
                <a:solidFill>
                  <a:srgbClr val="000000"/>
                </a:solidFill>
                <a:latin typeface="Arial" pitchFamily="34" charset="0"/>
                <a:cs typeface="Arial" pitchFamily="34" charset="0"/>
              </a:rPr>
              <a:t> in loco o al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fuori</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dell’organizzazione</a:t>
            </a:r>
            <a:r>
              <a:rPr lang="en-US" sz="2000" dirty="0" smtClean="0">
                <a:solidFill>
                  <a:srgbClr val="000000"/>
                </a:solidFill>
                <a:latin typeface="Arial" pitchFamily="34" charset="0"/>
                <a:cs typeface="Arial" pitchFamily="34" charset="0"/>
              </a:rPr>
              <a:t>: è </a:t>
            </a:r>
            <a:r>
              <a:rPr lang="en-US" sz="2000" dirty="0">
                <a:solidFill>
                  <a:srgbClr val="000000"/>
                </a:solidFill>
                <a:latin typeface="Arial" pitchFamily="34" charset="0"/>
                <a:cs typeface="Arial" pitchFamily="34" charset="0"/>
              </a:rPr>
              <a:t>la </a:t>
            </a:r>
            <a:r>
              <a:rPr lang="en-US" sz="2000" dirty="0" err="1" smtClean="0">
                <a:solidFill>
                  <a:srgbClr val="000000"/>
                </a:solidFill>
                <a:latin typeface="Arial" pitchFamily="34" charset="0"/>
                <a:cs typeface="Arial" pitchFamily="34" charset="0"/>
              </a:rPr>
              <a:t>più</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usata</a:t>
            </a:r>
            <a:r>
              <a:rPr lang="en-US" sz="2000" dirty="0">
                <a:solidFill>
                  <a:srgbClr val="000000"/>
                </a:solidFill>
                <a:latin typeface="Arial" pitchFamily="34" charset="0"/>
                <a:cs typeface="Arial" pitchFamily="34" charset="0"/>
              </a:rPr>
              <a:t>.</a:t>
            </a:r>
          </a:p>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endParaRPr lang="en-US" sz="2000" dirty="0">
              <a:solidFill>
                <a:srgbClr val="000000"/>
              </a:solidFill>
              <a:latin typeface="Arial" pitchFamily="34" charset="0"/>
              <a:cs typeface="Arial" pitchFamily="34" charset="0"/>
            </a:endParaRPr>
          </a:p>
          <a:p>
            <a:pPr>
              <a:buFont typeface="Arial"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b="1" dirty="0" err="1">
                <a:solidFill>
                  <a:srgbClr val="000000"/>
                </a:solidFill>
                <a:latin typeface="Arial" pitchFamily="34" charset="0"/>
                <a:cs typeface="Arial" pitchFamily="34" charset="0"/>
              </a:rPr>
              <a:t>Nuvola</a:t>
            </a:r>
            <a:r>
              <a:rPr lang="en-US" sz="2000" b="1" dirty="0">
                <a:solidFill>
                  <a:srgbClr val="000000"/>
                </a:solidFill>
                <a:latin typeface="Arial" pitchFamily="34" charset="0"/>
                <a:cs typeface="Arial" pitchFamily="34" charset="0"/>
              </a:rPr>
              <a:t> </a:t>
            </a:r>
            <a:r>
              <a:rPr lang="en-US" sz="2000" b="1" dirty="0" err="1">
                <a:solidFill>
                  <a:srgbClr val="000000"/>
                </a:solidFill>
                <a:latin typeface="Arial" pitchFamily="34" charset="0"/>
                <a:cs typeface="Arial" pitchFamily="34" charset="0"/>
              </a:rPr>
              <a:t>Ibrida</a:t>
            </a:r>
            <a:r>
              <a:rPr lang="en-US" sz="2000" dirty="0">
                <a:solidFill>
                  <a:srgbClr val="000000"/>
                </a:solidFill>
                <a:latin typeface="Arial" pitchFamily="34" charset="0"/>
                <a:cs typeface="Arial" pitchFamily="34" charset="0"/>
              </a:rPr>
              <a:t>: L’ </a:t>
            </a:r>
            <a:r>
              <a:rPr lang="en-US" sz="2000" dirty="0" err="1">
                <a:solidFill>
                  <a:srgbClr val="000000"/>
                </a:solidFill>
                <a:latin typeface="Arial" pitchFamily="34" charset="0"/>
                <a:cs typeface="Arial" pitchFamily="34" charset="0"/>
              </a:rPr>
              <a:t>infrastruttura</a:t>
            </a:r>
            <a:r>
              <a:rPr lang="en-US" sz="2000" dirty="0">
                <a:solidFill>
                  <a:srgbClr val="000000"/>
                </a:solidFill>
                <a:latin typeface="Arial" pitchFamily="34" charset="0"/>
                <a:cs typeface="Arial" pitchFamily="34" charset="0"/>
              </a:rPr>
              <a:t> </a:t>
            </a:r>
            <a:r>
              <a:rPr lang="en-US" sz="2000" dirty="0" smtClean="0">
                <a:solidFill>
                  <a:srgbClr val="000000"/>
                </a:solidFill>
                <a:latin typeface="Arial" pitchFamily="34" charset="0"/>
                <a:cs typeface="Arial" pitchFamily="34" charset="0"/>
              </a:rPr>
              <a:t>è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composizione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due o </a:t>
            </a:r>
            <a:r>
              <a:rPr lang="en-US" sz="2000" dirty="0" err="1" smtClean="0">
                <a:solidFill>
                  <a:srgbClr val="000000"/>
                </a:solidFill>
                <a:latin typeface="Arial" pitchFamily="34" charset="0"/>
                <a:cs typeface="Arial" pitchFamily="34" charset="0"/>
              </a:rPr>
              <a:t>più</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nuvole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privata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communitaria</a:t>
            </a:r>
            <a:r>
              <a:rPr lang="en-US" sz="2000" dirty="0">
                <a:solidFill>
                  <a:srgbClr val="000000"/>
                </a:solidFill>
                <a:latin typeface="Arial" pitchFamily="34" charset="0"/>
                <a:cs typeface="Arial" pitchFamily="34" charset="0"/>
              </a:rPr>
              <a:t>, </a:t>
            </a:r>
            <a:r>
              <a:rPr lang="en-US" sz="2000" dirty="0" smtClean="0">
                <a:solidFill>
                  <a:srgbClr val="000000"/>
                </a:solidFill>
                <a:latin typeface="Arial" pitchFamily="34" charset="0"/>
                <a:cs typeface="Arial" pitchFamily="34" charset="0"/>
              </a:rPr>
              <a:t>o </a:t>
            </a:r>
            <a:r>
              <a:rPr lang="en-US" sz="2000" dirty="0" err="1">
                <a:solidFill>
                  <a:srgbClr val="000000"/>
                </a:solidFill>
                <a:latin typeface="Arial" pitchFamily="34" charset="0"/>
                <a:cs typeface="Arial" pitchFamily="34" charset="0"/>
              </a:rPr>
              <a:t>pubblica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che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rimangono</a:t>
            </a:r>
            <a:r>
              <a:rPr lang="en-US" sz="2000" dirty="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entità</a:t>
            </a:r>
            <a:r>
              <a:rPr lang="en-US" sz="2000" dirty="0" smtClean="0">
                <a:solidFill>
                  <a:srgbClr val="000000"/>
                </a:solidFill>
                <a:latin typeface="Arial" pitchFamily="34" charset="0"/>
                <a:cs typeface="Arial" pitchFamily="34" charset="0"/>
              </a:rPr>
              <a:t> separate </a:t>
            </a:r>
            <a:r>
              <a:rPr lang="en-US" sz="2000" dirty="0">
                <a:solidFill>
                  <a:srgbClr val="000000"/>
                </a:solidFill>
                <a:latin typeface="Arial" pitchFamily="34" charset="0"/>
                <a:cs typeface="Arial" pitchFamily="34" charset="0"/>
              </a:rPr>
              <a:t>ma </a:t>
            </a:r>
            <a:r>
              <a:rPr lang="en-US" sz="2000" dirty="0" err="1">
                <a:solidFill>
                  <a:srgbClr val="000000"/>
                </a:solidFill>
                <a:latin typeface="Arial" pitchFamily="34" charset="0"/>
                <a:cs typeface="Arial" pitchFamily="34" charset="0"/>
              </a:rPr>
              <a:t>sono</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connesse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una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tecnologia</a:t>
            </a:r>
            <a:r>
              <a:rPr lang="en-US" sz="2000" dirty="0">
                <a:solidFill>
                  <a:srgbClr val="000000"/>
                </a:solidFill>
                <a:latin typeface="Arial" pitchFamily="34" charset="0"/>
                <a:cs typeface="Arial" pitchFamily="34" charset="0"/>
              </a:rPr>
              <a:t> standard o </a:t>
            </a:r>
            <a:r>
              <a:rPr lang="en-US" sz="2000" dirty="0" err="1">
                <a:solidFill>
                  <a:srgbClr val="000000"/>
                </a:solidFill>
                <a:latin typeface="Arial" pitchFamily="34" charset="0"/>
                <a:cs typeface="Arial" pitchFamily="34" charset="0"/>
              </a:rPr>
              <a:t>proprietaria</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che</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permette</a:t>
            </a:r>
            <a:r>
              <a:rPr lang="en-US" sz="2000" dirty="0">
                <a:solidFill>
                  <a:srgbClr val="000000"/>
                </a:solidFill>
                <a:latin typeface="Arial" pitchFamily="34" charset="0"/>
                <a:cs typeface="Arial" pitchFamily="34" charset="0"/>
              </a:rPr>
              <a:t> la </a:t>
            </a:r>
            <a:r>
              <a:rPr lang="en-US" sz="2000" dirty="0" err="1" smtClean="0">
                <a:solidFill>
                  <a:srgbClr val="000000"/>
                </a:solidFill>
                <a:latin typeface="Arial" pitchFamily="34" charset="0"/>
                <a:cs typeface="Arial" pitchFamily="34" charset="0"/>
              </a:rPr>
              <a:t>portabilità</a:t>
            </a:r>
            <a:r>
              <a:rPr lang="en-US" sz="2000" dirty="0" smtClean="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di</a:t>
            </a:r>
            <a:r>
              <a:rPr lang="en-US" sz="2000" dirty="0">
                <a:solidFill>
                  <a:srgbClr val="000000"/>
                </a:solidFill>
                <a:latin typeface="Arial" pitchFamily="34" charset="0"/>
                <a:cs typeface="Arial" pitchFamily="34" charset="0"/>
              </a:rPr>
              <a:t> </a:t>
            </a:r>
            <a:r>
              <a:rPr lang="en-US" sz="2000" dirty="0" err="1">
                <a:solidFill>
                  <a:srgbClr val="000000"/>
                </a:solidFill>
                <a:latin typeface="Arial" pitchFamily="34" charset="0"/>
                <a:cs typeface="Arial" pitchFamily="34" charset="0"/>
              </a:rPr>
              <a:t>dati</a:t>
            </a:r>
            <a:r>
              <a:rPr lang="en-US" sz="2000" dirty="0">
                <a:solidFill>
                  <a:srgbClr val="000000"/>
                </a:solidFill>
                <a:latin typeface="Arial" pitchFamily="34" charset="0"/>
                <a:cs typeface="Arial" pitchFamily="34" charset="0"/>
              </a:rPr>
              <a:t> e </a:t>
            </a:r>
            <a:r>
              <a:rPr lang="en-US" sz="2000" dirty="0" err="1">
                <a:solidFill>
                  <a:srgbClr val="000000"/>
                </a:solidFill>
                <a:latin typeface="Arial" pitchFamily="34" charset="0"/>
                <a:cs typeface="Arial" pitchFamily="34" charset="0"/>
              </a:rPr>
              <a:t>applicazioni</a:t>
            </a:r>
            <a:r>
              <a:rPr lang="en-US" sz="2000" dirty="0">
                <a:solidFill>
                  <a:srgbClr val="000000"/>
                </a:solidFill>
                <a:latin typeface="Arial" pitchFamily="34" charset="0"/>
                <a:cs typeface="Arial" pitchFamily="34" charset="0"/>
              </a:rPr>
              <a:t>). Per </a:t>
            </a:r>
            <a:r>
              <a:rPr lang="en-US" sz="2000" dirty="0" err="1">
                <a:solidFill>
                  <a:srgbClr val="000000"/>
                </a:solidFill>
                <a:latin typeface="Arial" pitchFamily="34" charset="0"/>
                <a:cs typeface="Arial" pitchFamily="34" charset="0"/>
              </a:rPr>
              <a:t>esempio</a:t>
            </a:r>
            <a:r>
              <a:rPr lang="en-US" sz="2000" dirty="0">
                <a:solidFill>
                  <a:srgbClr val="000000"/>
                </a:solidFill>
                <a:latin typeface="Arial" pitchFamily="34" charset="0"/>
                <a:cs typeface="Arial" pitchFamily="34" charset="0"/>
              </a:rPr>
              <a:t>, Google e Amazon. </a:t>
            </a:r>
          </a:p>
        </p:txBody>
      </p:sp>
      <p:sp>
        <p:nvSpPr>
          <p:cNvPr id="10243" name="Text Box 2"/>
          <p:cNvSpPr txBox="1">
            <a:spLocks noChangeArrowheads="1"/>
          </p:cNvSpPr>
          <p:nvPr/>
        </p:nvSpPr>
        <p:spPr bwMode="auto">
          <a:xfrm>
            <a:off x="207963" y="260350"/>
            <a:ext cx="8467725" cy="720725"/>
          </a:xfrm>
          <a:prstGeom prst="rect">
            <a:avLst/>
          </a:prstGeom>
          <a:noFill/>
          <a:ln w="9525">
            <a:noFill/>
            <a:round/>
            <a:headEnd/>
            <a:tailEnd/>
          </a:ln>
        </p:spPr>
        <p:txBody>
          <a:bodyPr lIns="81639" tIns="63220" rIns="81639" bIns="40820"/>
          <a:lstStyle/>
          <a:p>
            <a:pPr algn="ctr">
              <a:tabLst>
                <a:tab pos="655638" algn="l"/>
                <a:tab pos="1312863" algn="l"/>
                <a:tab pos="1968500" algn="l"/>
                <a:tab pos="2625725" algn="l"/>
                <a:tab pos="3282950" algn="l"/>
                <a:tab pos="3938588" algn="l"/>
              </a:tabLst>
            </a:pPr>
            <a:r>
              <a:rPr lang="en-US" sz="4400" b="1" dirty="0">
                <a:solidFill>
                  <a:srgbClr val="000000"/>
                </a:solidFill>
                <a:latin typeface="Arial" pitchFamily="34" charset="0"/>
                <a:cs typeface="Arial" pitchFamily="34" charset="0"/>
              </a:rPr>
              <a:t>Tipi </a:t>
            </a:r>
            <a:r>
              <a:rPr lang="en-US" sz="4400" b="1" dirty="0" err="1">
                <a:solidFill>
                  <a:srgbClr val="000000"/>
                </a:solidFill>
                <a:latin typeface="Arial" pitchFamily="34" charset="0"/>
                <a:cs typeface="Arial" pitchFamily="34" charset="0"/>
              </a:rPr>
              <a:t>di</a:t>
            </a:r>
            <a:r>
              <a:rPr lang="en-US" sz="4400" b="1" dirty="0">
                <a:solidFill>
                  <a:srgbClr val="000000"/>
                </a:solidFill>
                <a:latin typeface="Arial" pitchFamily="34" charset="0"/>
                <a:cs typeface="Arial" pitchFamily="34" charset="0"/>
              </a:rPr>
              <a:t> </a:t>
            </a:r>
            <a:r>
              <a:rPr lang="en-US" sz="4400" b="1" dirty="0" err="1">
                <a:solidFill>
                  <a:srgbClr val="000000"/>
                </a:solidFill>
                <a:latin typeface="Arial" pitchFamily="34" charset="0"/>
                <a:cs typeface="Arial" pitchFamily="34" charset="0"/>
              </a:rPr>
              <a:t>Nuvole</a:t>
            </a:r>
            <a:endParaRPr lang="en-US" sz="4400" b="1" dirty="0">
              <a:solidFill>
                <a:srgbClr val="000000"/>
              </a:solidFill>
              <a:latin typeface="Arial" pitchFamily="34" charset="0"/>
              <a:cs typeface="Arial"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CA" dirty="0" smtClean="0"/>
              <a:t>Come </a:t>
            </a:r>
            <a:r>
              <a:rPr lang="en-CA" dirty="0" err="1" smtClean="0"/>
              <a:t>viene</a:t>
            </a:r>
            <a:r>
              <a:rPr lang="en-CA" dirty="0" smtClean="0"/>
              <a:t> </a:t>
            </a:r>
            <a:r>
              <a:rPr lang="en-CA" dirty="0" err="1" smtClean="0"/>
              <a:t>usata</a:t>
            </a:r>
            <a:r>
              <a:rPr lang="en-CA" dirty="0" smtClean="0"/>
              <a:t> la </a:t>
            </a:r>
            <a:r>
              <a:rPr lang="en-CA" dirty="0" err="1" smtClean="0"/>
              <a:t>Nuvola</a:t>
            </a:r>
            <a:r>
              <a:rPr lang="en-CA" dirty="0" smtClean="0"/>
              <a:t>?</a:t>
            </a:r>
          </a:p>
        </p:txBody>
      </p:sp>
      <p:sp>
        <p:nvSpPr>
          <p:cNvPr id="11267" name="Content Placeholder 3"/>
          <p:cNvSpPr>
            <a:spLocks noGrp="1"/>
          </p:cNvSpPr>
          <p:nvPr>
            <p:ph idx="1"/>
          </p:nvPr>
        </p:nvSpPr>
        <p:spPr/>
        <p:txBody>
          <a:bodyPr/>
          <a:lstStyle/>
          <a:p>
            <a:pPr eaLnBrk="1" hangingPunct="1"/>
            <a:r>
              <a:rPr lang="en-CA" dirty="0" smtClean="0"/>
              <a:t>Backup</a:t>
            </a:r>
          </a:p>
          <a:p>
            <a:pPr eaLnBrk="1" hangingPunct="1"/>
            <a:r>
              <a:rPr lang="en-CA" dirty="0" err="1" smtClean="0"/>
              <a:t>Collaborazione</a:t>
            </a:r>
            <a:endParaRPr lang="en-CA" dirty="0" smtClean="0"/>
          </a:p>
          <a:p>
            <a:pPr eaLnBrk="1" hangingPunct="1"/>
            <a:r>
              <a:rPr lang="en-CA" dirty="0" err="1" smtClean="0"/>
              <a:t>Distribuzione</a:t>
            </a:r>
            <a:endParaRPr lang="en-CA" dirty="0" smtClean="0"/>
          </a:p>
          <a:p>
            <a:pPr eaLnBrk="1" hangingPunct="1"/>
            <a:r>
              <a:rPr lang="en-CA" dirty="0" err="1" smtClean="0"/>
              <a:t>Archiviazione</a:t>
            </a:r>
            <a:endParaRPr lang="en-CA" dirty="0" smtClean="0"/>
          </a:p>
          <a:p>
            <a:pPr eaLnBrk="1" hangingPunct="1"/>
            <a:endParaRPr lang="en-CA" dirty="0" smtClean="0"/>
          </a:p>
          <a:p>
            <a:pPr eaLnBrk="1" hangingPunct="1"/>
            <a:r>
              <a:rPr lang="en-CA" dirty="0" smtClean="0"/>
              <a:t>Storage </a:t>
            </a:r>
            <a:r>
              <a:rPr lang="en-CA" dirty="0" err="1" smtClean="0"/>
              <a:t>di</a:t>
            </a:r>
            <a:r>
              <a:rPr lang="en-CA" dirty="0" smtClean="0"/>
              <a:t> Email è </a:t>
            </a:r>
            <a:r>
              <a:rPr lang="en-CA" dirty="0" err="1" smtClean="0"/>
              <a:t>l’uso</a:t>
            </a:r>
            <a:r>
              <a:rPr lang="en-CA" dirty="0" smtClean="0"/>
              <a:t> </a:t>
            </a:r>
            <a:r>
              <a:rPr lang="en-CA" dirty="0" err="1" smtClean="0"/>
              <a:t>numero</a:t>
            </a:r>
            <a:r>
              <a:rPr lang="en-CA" dirty="0" smtClean="0"/>
              <a:t> 1.</a:t>
            </a:r>
          </a:p>
          <a:p>
            <a:pPr eaLnBrk="1" hangingPunct="1"/>
            <a:endParaRPr lang="en-CA" dirty="0" smtClean="0"/>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CA" dirty="0" err="1" smtClean="0"/>
              <a:t>Esempi</a:t>
            </a:r>
            <a:r>
              <a:rPr lang="en-CA" dirty="0" smtClean="0"/>
              <a:t> </a:t>
            </a:r>
            <a:r>
              <a:rPr lang="en-CA" dirty="0" err="1" smtClean="0"/>
              <a:t>di</a:t>
            </a:r>
            <a:r>
              <a:rPr lang="en-CA" dirty="0" smtClean="0"/>
              <a:t> </a:t>
            </a:r>
            <a:r>
              <a:rPr lang="en-CA" dirty="0" err="1" smtClean="0"/>
              <a:t>Nuvole</a:t>
            </a:r>
            <a:endParaRPr lang="en-CA" dirty="0" smtClean="0"/>
          </a:p>
        </p:txBody>
      </p:sp>
      <p:sp>
        <p:nvSpPr>
          <p:cNvPr id="4" name="Content Placeholder 3"/>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en-CA" sz="2800" dirty="0" smtClean="0"/>
              <a:t>Toyota </a:t>
            </a:r>
            <a:r>
              <a:rPr lang="en-CA" sz="2800" dirty="0" err="1" smtClean="0"/>
              <a:t>usa</a:t>
            </a:r>
            <a:r>
              <a:rPr lang="en-CA" sz="2800" dirty="0" smtClean="0"/>
              <a:t> Microsoft per </a:t>
            </a:r>
            <a:r>
              <a:rPr lang="en-CA" sz="2800" dirty="0" err="1" smtClean="0"/>
              <a:t>fornire</a:t>
            </a:r>
            <a:r>
              <a:rPr lang="en-CA" sz="2800" dirty="0" smtClean="0"/>
              <a:t> e </a:t>
            </a:r>
            <a:r>
              <a:rPr lang="en-CA" sz="2800" dirty="0" err="1" smtClean="0"/>
              <a:t>mantenere</a:t>
            </a:r>
            <a:r>
              <a:rPr lang="en-CA" sz="2800" dirty="0" smtClean="0"/>
              <a:t> </a:t>
            </a:r>
            <a:r>
              <a:rPr lang="en-CA" sz="2800" dirty="0" err="1" smtClean="0"/>
              <a:t>traccia</a:t>
            </a:r>
            <a:r>
              <a:rPr lang="en-CA" sz="2800" dirty="0" smtClean="0"/>
              <a:t> </a:t>
            </a:r>
            <a:r>
              <a:rPr lang="en-CA" sz="2800" dirty="0" err="1" smtClean="0"/>
              <a:t>delle</a:t>
            </a:r>
            <a:r>
              <a:rPr lang="en-CA" sz="2800" dirty="0" smtClean="0"/>
              <a:t> </a:t>
            </a:r>
            <a:r>
              <a:rPr lang="en-CA" sz="2800" dirty="0" err="1" smtClean="0"/>
              <a:t>operazioni</a:t>
            </a:r>
            <a:r>
              <a:rPr lang="en-CA" sz="2800" dirty="0" smtClean="0"/>
              <a:t> </a:t>
            </a:r>
            <a:r>
              <a:rPr lang="en-CA" sz="2800" dirty="0" err="1" smtClean="0"/>
              <a:t>di</a:t>
            </a:r>
            <a:r>
              <a:rPr lang="en-CA" sz="2800" dirty="0" smtClean="0"/>
              <a:t> </a:t>
            </a:r>
            <a:r>
              <a:rPr lang="en-CA" sz="2800" dirty="0" err="1" smtClean="0"/>
              <a:t>assistenza</a:t>
            </a:r>
            <a:r>
              <a:rPr lang="en-CA" sz="2800" dirty="0" smtClean="0"/>
              <a:t> </a:t>
            </a:r>
            <a:r>
              <a:rPr lang="en-CA" sz="2800" dirty="0" err="1" smtClean="0"/>
              <a:t>stradale</a:t>
            </a:r>
            <a:r>
              <a:rPr lang="en-CA" sz="2800" dirty="0" smtClean="0"/>
              <a:t>.</a:t>
            </a:r>
          </a:p>
          <a:p>
            <a:pPr eaLnBrk="1" fontAlgn="auto" hangingPunct="1">
              <a:spcAft>
                <a:spcPts val="0"/>
              </a:spcAft>
              <a:buFont typeface="Arial" pitchFamily="34" charset="0"/>
              <a:buChar char="•"/>
              <a:defRPr/>
            </a:pPr>
            <a:r>
              <a:rPr lang="en-CA" sz="2800" dirty="0" smtClean="0"/>
              <a:t>Los Angeles Police Department </a:t>
            </a:r>
            <a:r>
              <a:rPr lang="en-CA" sz="2800" dirty="0" err="1" smtClean="0"/>
              <a:t>usa</a:t>
            </a:r>
            <a:r>
              <a:rPr lang="en-CA" sz="2800" dirty="0" smtClean="0"/>
              <a:t> Google per email. </a:t>
            </a:r>
            <a:r>
              <a:rPr lang="en-CA" sz="2800" dirty="0" err="1" smtClean="0"/>
              <a:t>Ci</a:t>
            </a:r>
            <a:r>
              <a:rPr lang="en-CA" sz="2800" dirty="0" smtClean="0"/>
              <a:t> </a:t>
            </a:r>
            <a:r>
              <a:rPr lang="en-CA" sz="2800" dirty="0" err="1" smtClean="0"/>
              <a:t>sono</a:t>
            </a:r>
            <a:r>
              <a:rPr lang="en-CA" sz="2800" dirty="0" smtClean="0"/>
              <a:t> </a:t>
            </a:r>
            <a:r>
              <a:rPr lang="en-CA" sz="2800" dirty="0" err="1" smtClean="0"/>
              <a:t>problemi</a:t>
            </a:r>
            <a:r>
              <a:rPr lang="en-CA" sz="2800" dirty="0" smtClean="0"/>
              <a:t> per via </a:t>
            </a:r>
            <a:r>
              <a:rPr lang="en-CA" sz="2800" dirty="0" err="1" smtClean="0"/>
              <a:t>dei</a:t>
            </a:r>
            <a:r>
              <a:rPr lang="en-CA" sz="2800" dirty="0" smtClean="0"/>
              <a:t> </a:t>
            </a:r>
            <a:r>
              <a:rPr lang="en-CA" sz="2800" dirty="0" err="1" smtClean="0"/>
              <a:t>requisiti</a:t>
            </a:r>
            <a:r>
              <a:rPr lang="en-CA" sz="2800" dirty="0" smtClean="0"/>
              <a:t> </a:t>
            </a:r>
            <a:r>
              <a:rPr lang="en-CA" sz="2800" dirty="0" err="1" smtClean="0"/>
              <a:t>di</a:t>
            </a:r>
            <a:r>
              <a:rPr lang="en-CA" sz="2800" dirty="0" smtClean="0"/>
              <a:t> </a:t>
            </a:r>
            <a:r>
              <a:rPr lang="en-CA" sz="2800" dirty="0" err="1" smtClean="0"/>
              <a:t>sicurezza</a:t>
            </a:r>
            <a:r>
              <a:rPr lang="en-CA" sz="2800" dirty="0" smtClean="0"/>
              <a:t> </a:t>
            </a:r>
            <a:r>
              <a:rPr lang="en-CA" sz="2800" dirty="0" err="1" smtClean="0"/>
              <a:t>federali</a:t>
            </a:r>
            <a:r>
              <a:rPr lang="en-CA" sz="2800" dirty="0" smtClean="0"/>
              <a:t> per </a:t>
            </a:r>
            <a:r>
              <a:rPr lang="en-CA" sz="2800" dirty="0" err="1" smtClean="0"/>
              <a:t>l’archiviazione</a:t>
            </a:r>
            <a:r>
              <a:rPr lang="en-CA" sz="2800" dirty="0" smtClean="0"/>
              <a:t> </a:t>
            </a:r>
            <a:r>
              <a:rPr lang="en-CA" sz="2800" dirty="0" err="1" smtClean="0"/>
              <a:t>di</a:t>
            </a:r>
            <a:r>
              <a:rPr lang="en-CA" sz="2800" dirty="0" smtClean="0"/>
              <a:t> </a:t>
            </a:r>
            <a:r>
              <a:rPr lang="en-CA" sz="2800" dirty="0" err="1" smtClean="0"/>
              <a:t>documenti</a:t>
            </a:r>
            <a:r>
              <a:rPr lang="en-CA" sz="2800" dirty="0" smtClean="0"/>
              <a:t> </a:t>
            </a:r>
            <a:r>
              <a:rPr lang="en-CA" sz="2800" dirty="0" err="1" smtClean="0"/>
              <a:t>di</a:t>
            </a:r>
            <a:r>
              <a:rPr lang="en-CA" sz="2800" dirty="0" smtClean="0"/>
              <a:t> </a:t>
            </a:r>
            <a:r>
              <a:rPr lang="en-CA" sz="2800" dirty="0" err="1" smtClean="0"/>
              <a:t>polizia</a:t>
            </a:r>
            <a:r>
              <a:rPr lang="en-CA" sz="2800" dirty="0" smtClean="0"/>
              <a:t>. </a:t>
            </a:r>
          </a:p>
          <a:p>
            <a:pPr eaLnBrk="1" fontAlgn="auto" hangingPunct="1">
              <a:spcAft>
                <a:spcPts val="0"/>
              </a:spcAft>
              <a:buFont typeface="Arial" pitchFamily="34" charset="0"/>
              <a:buChar char="•"/>
              <a:defRPr/>
            </a:pPr>
            <a:r>
              <a:rPr lang="en-CA" sz="2800" dirty="0" smtClean="0"/>
              <a:t>General Services Administration in US </a:t>
            </a:r>
            <a:r>
              <a:rPr lang="en-CA" sz="2800" dirty="0" err="1" smtClean="0"/>
              <a:t>usa</a:t>
            </a:r>
            <a:r>
              <a:rPr lang="en-CA" sz="2800" dirty="0" smtClean="0"/>
              <a:t> </a:t>
            </a:r>
            <a:r>
              <a:rPr lang="en-CA" sz="2800" dirty="0" err="1" smtClean="0"/>
              <a:t>IaaS</a:t>
            </a:r>
            <a:r>
              <a:rPr lang="en-CA" sz="2800" dirty="0" smtClean="0"/>
              <a:t> e </a:t>
            </a:r>
            <a:r>
              <a:rPr lang="en-CA" sz="2800" dirty="0" err="1" smtClean="0"/>
              <a:t>sta</a:t>
            </a:r>
            <a:r>
              <a:rPr lang="en-CA" sz="2800" dirty="0" smtClean="0"/>
              <a:t> </a:t>
            </a:r>
            <a:r>
              <a:rPr lang="en-CA" sz="2800" dirty="0" err="1" smtClean="0"/>
              <a:t>considerando</a:t>
            </a:r>
            <a:r>
              <a:rPr lang="en-CA" sz="2800" dirty="0" smtClean="0"/>
              <a:t> </a:t>
            </a:r>
            <a:r>
              <a:rPr lang="en-CA" sz="2800" dirty="0" err="1" smtClean="0"/>
              <a:t>PaaS</a:t>
            </a:r>
            <a:r>
              <a:rPr lang="en-CA" sz="2800" dirty="0" smtClean="0"/>
              <a:t> e </a:t>
            </a:r>
            <a:r>
              <a:rPr lang="en-CA" sz="2800" dirty="0" err="1" smtClean="0"/>
              <a:t>SaaS</a:t>
            </a:r>
            <a:r>
              <a:rPr lang="en-CA" sz="2800" dirty="0" smtClean="0"/>
              <a:t>.</a:t>
            </a:r>
          </a:p>
          <a:p>
            <a:pPr eaLnBrk="1" fontAlgn="auto" hangingPunct="1">
              <a:spcAft>
                <a:spcPts val="0"/>
              </a:spcAft>
              <a:buFont typeface="Arial" pitchFamily="34" charset="0"/>
              <a:buChar char="•"/>
              <a:defRPr/>
            </a:pPr>
            <a:r>
              <a:rPr lang="en-CA" sz="2800" dirty="0" smtClean="0"/>
              <a:t>NARA ha </a:t>
            </a:r>
            <a:r>
              <a:rPr lang="en-CA" sz="2800" dirty="0" err="1" smtClean="0"/>
              <a:t>creato</a:t>
            </a:r>
            <a:r>
              <a:rPr lang="en-CA" sz="2800" dirty="0" smtClean="0"/>
              <a:t> </a:t>
            </a:r>
            <a:r>
              <a:rPr lang="en-CA" sz="2800" dirty="0" err="1" smtClean="0"/>
              <a:t>una</a:t>
            </a:r>
            <a:r>
              <a:rPr lang="en-CA" sz="2800" dirty="0" smtClean="0"/>
              <a:t> </a:t>
            </a:r>
            <a:r>
              <a:rPr lang="en-CA" sz="2800" dirty="0" err="1" smtClean="0"/>
              <a:t>direttiva</a:t>
            </a:r>
            <a:r>
              <a:rPr lang="en-CA" sz="2800" dirty="0" smtClean="0"/>
              <a:t> per </a:t>
            </a:r>
            <a:r>
              <a:rPr lang="en-CA" sz="2800" dirty="0" err="1" smtClean="0"/>
              <a:t>aiutare</a:t>
            </a:r>
            <a:r>
              <a:rPr lang="en-CA" sz="2800" dirty="0" smtClean="0"/>
              <a:t> </a:t>
            </a:r>
            <a:r>
              <a:rPr lang="en-CA" sz="2800" dirty="0" err="1" smtClean="0"/>
              <a:t>gli</a:t>
            </a:r>
            <a:r>
              <a:rPr lang="en-CA" sz="2800" dirty="0" smtClean="0"/>
              <a:t> </a:t>
            </a:r>
            <a:r>
              <a:rPr lang="en-CA" sz="2800" dirty="0" err="1" smtClean="0"/>
              <a:t>enti</a:t>
            </a:r>
            <a:r>
              <a:rPr lang="en-CA" sz="2800" dirty="0" smtClean="0"/>
              <a:t> </a:t>
            </a:r>
            <a:r>
              <a:rPr lang="en-CA" sz="2800" dirty="0" err="1" smtClean="0"/>
              <a:t>federali</a:t>
            </a:r>
            <a:r>
              <a:rPr lang="en-CA" sz="2800" dirty="0" smtClean="0"/>
              <a:t> a </a:t>
            </a:r>
            <a:r>
              <a:rPr lang="en-CA" sz="2800" dirty="0" err="1" smtClean="0"/>
              <a:t>rispettare</a:t>
            </a:r>
            <a:r>
              <a:rPr lang="en-CA" sz="2800" dirty="0" smtClean="0"/>
              <a:t> </a:t>
            </a:r>
            <a:r>
              <a:rPr lang="en-CA" sz="2800" dirty="0" err="1" smtClean="0"/>
              <a:t>i</a:t>
            </a:r>
            <a:r>
              <a:rPr lang="en-CA" sz="2800" dirty="0" smtClean="0"/>
              <a:t> </a:t>
            </a:r>
            <a:r>
              <a:rPr lang="en-CA" sz="2800" dirty="0" err="1" smtClean="0"/>
              <a:t>regolamenti</a:t>
            </a:r>
            <a:r>
              <a:rPr lang="en-CA" sz="2800" dirty="0" smtClean="0"/>
              <a:t> per </a:t>
            </a:r>
            <a:r>
              <a:rPr lang="en-CA" sz="2800" dirty="0" err="1" smtClean="0"/>
              <a:t>i</a:t>
            </a:r>
            <a:r>
              <a:rPr lang="en-CA" sz="2800" dirty="0" smtClean="0"/>
              <a:t> </a:t>
            </a:r>
            <a:r>
              <a:rPr lang="en-CA" sz="2800" dirty="0" err="1" smtClean="0"/>
              <a:t>documenti</a:t>
            </a:r>
            <a:r>
              <a:rPr lang="en-CA" sz="2800" dirty="0" smtClean="0"/>
              <a:t> </a:t>
            </a:r>
            <a:r>
              <a:rPr lang="en-CA" sz="2800" dirty="0" err="1" smtClean="0"/>
              <a:t>federali</a:t>
            </a:r>
            <a:r>
              <a:rPr lang="en-CA" sz="2800" dirty="0" smtClean="0"/>
              <a:t> </a:t>
            </a:r>
            <a:r>
              <a:rPr lang="en-CA" sz="2800" dirty="0" err="1" smtClean="0"/>
              <a:t>nell’uso</a:t>
            </a:r>
            <a:r>
              <a:rPr lang="en-CA" sz="2800" dirty="0" smtClean="0"/>
              <a:t> </a:t>
            </a:r>
            <a:r>
              <a:rPr lang="en-CA" sz="2800" dirty="0" err="1" smtClean="0"/>
              <a:t>della</a:t>
            </a:r>
            <a:r>
              <a:rPr lang="en-CA" sz="2800" dirty="0" smtClean="0"/>
              <a:t> </a:t>
            </a:r>
            <a:r>
              <a:rPr lang="en-CA" sz="2800" dirty="0" err="1" smtClean="0"/>
              <a:t>Nuvola</a:t>
            </a:r>
            <a:r>
              <a:rPr lang="en-CA" sz="2800" dirty="0" smtClean="0"/>
              <a:t>.</a:t>
            </a:r>
          </a:p>
          <a:p>
            <a:pPr eaLnBrk="1" fontAlgn="auto" hangingPunct="1">
              <a:spcAft>
                <a:spcPts val="0"/>
              </a:spcAft>
              <a:buNone/>
              <a:defRPr/>
            </a:pPr>
            <a:endParaRPr lang="en-CA" dirty="0" smtClean="0"/>
          </a:p>
          <a:p>
            <a:pPr eaLnBrk="1" fontAlgn="auto" hangingPunct="1">
              <a:spcAft>
                <a:spcPts val="0"/>
              </a:spcAft>
              <a:buFont typeface="Arial" pitchFamily="34" charset="0"/>
              <a:buChar char="•"/>
              <a:defRPr/>
            </a:pPr>
            <a:endParaRPr lang="en-CA" dirty="0" smtClean="0"/>
          </a:p>
          <a:p>
            <a:pPr eaLnBrk="1" fontAlgn="auto" hangingPunct="1">
              <a:spcAft>
                <a:spcPts val="0"/>
              </a:spcAft>
              <a:buFont typeface="Arial" pitchFamily="34" charset="0"/>
              <a:buNone/>
              <a:defRPr/>
            </a:pPr>
            <a:endParaRPr lang="en-CA"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CA" dirty="0" smtClean="0"/>
              <a:t>Chi </a:t>
            </a:r>
            <a:r>
              <a:rPr lang="en-CA" dirty="0" err="1" smtClean="0"/>
              <a:t>trae</a:t>
            </a:r>
            <a:r>
              <a:rPr lang="en-CA" dirty="0" smtClean="0"/>
              <a:t> </a:t>
            </a:r>
            <a:r>
              <a:rPr lang="en-CA" dirty="0" err="1" smtClean="0"/>
              <a:t>vantaggio</a:t>
            </a:r>
            <a:r>
              <a:rPr lang="en-CA" dirty="0" smtClean="0"/>
              <a:t> </a:t>
            </a:r>
            <a:r>
              <a:rPr lang="en-CA" dirty="0" err="1" smtClean="0"/>
              <a:t>dall’uso</a:t>
            </a:r>
            <a:r>
              <a:rPr lang="en-CA" dirty="0" smtClean="0"/>
              <a:t> </a:t>
            </a:r>
            <a:r>
              <a:rPr lang="en-CA" dirty="0" err="1" smtClean="0"/>
              <a:t>della</a:t>
            </a:r>
            <a:r>
              <a:rPr lang="en-CA" dirty="0" smtClean="0"/>
              <a:t> </a:t>
            </a:r>
            <a:r>
              <a:rPr lang="en-CA" dirty="0" err="1" smtClean="0"/>
              <a:t>Nuvola</a:t>
            </a:r>
            <a:r>
              <a:rPr lang="en-CA" dirty="0" smtClean="0"/>
              <a:t>?</a:t>
            </a:r>
            <a:endParaRPr lang="en-CA" dirty="0"/>
          </a:p>
        </p:txBody>
      </p:sp>
      <p:sp>
        <p:nvSpPr>
          <p:cNvPr id="13315" name="Content Placeholder 3"/>
          <p:cNvSpPr>
            <a:spLocks noGrp="1"/>
          </p:cNvSpPr>
          <p:nvPr>
            <p:ph idx="1"/>
          </p:nvPr>
        </p:nvSpPr>
        <p:spPr/>
        <p:txBody>
          <a:bodyPr/>
          <a:lstStyle/>
          <a:p>
            <a:pPr eaLnBrk="1" hangingPunct="1"/>
            <a:r>
              <a:rPr lang="en-CA" dirty="0" err="1" smtClean="0"/>
              <a:t>Individui</a:t>
            </a:r>
            <a:r>
              <a:rPr lang="en-CA" dirty="0" smtClean="0"/>
              <a:t>.  In </a:t>
            </a:r>
            <a:r>
              <a:rPr lang="en-CA" dirty="0" err="1" smtClean="0"/>
              <a:t>particolare</a:t>
            </a:r>
            <a:r>
              <a:rPr lang="en-CA" dirty="0" smtClean="0"/>
              <a:t> </a:t>
            </a:r>
            <a:r>
              <a:rPr lang="en-CA" dirty="0" err="1" smtClean="0"/>
              <a:t>liberi</a:t>
            </a:r>
            <a:r>
              <a:rPr lang="en-CA" dirty="0" smtClean="0"/>
              <a:t> </a:t>
            </a:r>
            <a:r>
              <a:rPr lang="en-CA" dirty="0" err="1" smtClean="0"/>
              <a:t>professionisti</a:t>
            </a:r>
            <a:endParaRPr lang="en-CA" dirty="0" smtClean="0"/>
          </a:p>
          <a:p>
            <a:pPr eaLnBrk="1" hangingPunct="1"/>
            <a:r>
              <a:rPr lang="en-CA" dirty="0" err="1" smtClean="0"/>
              <a:t>Un’organizzazione</a:t>
            </a:r>
            <a:r>
              <a:rPr lang="en-CA" dirty="0" smtClean="0"/>
              <a:t> </a:t>
            </a:r>
            <a:r>
              <a:rPr lang="en-CA" dirty="0" err="1" smtClean="0"/>
              <a:t>piccola</a:t>
            </a:r>
            <a:r>
              <a:rPr lang="en-CA" dirty="0" smtClean="0"/>
              <a:t> o </a:t>
            </a:r>
            <a:r>
              <a:rPr lang="en-CA" dirty="0" err="1" smtClean="0"/>
              <a:t>di</a:t>
            </a:r>
            <a:r>
              <a:rPr lang="en-CA" dirty="0" smtClean="0"/>
              <a:t> </a:t>
            </a:r>
            <a:r>
              <a:rPr lang="en-CA" dirty="0" err="1" smtClean="0"/>
              <a:t>misura</a:t>
            </a:r>
            <a:r>
              <a:rPr lang="en-CA" dirty="0" smtClean="0"/>
              <a:t> media con un </a:t>
            </a:r>
            <a:r>
              <a:rPr lang="en-CA" dirty="0" err="1" smtClean="0"/>
              <a:t>bilancio</a:t>
            </a:r>
            <a:r>
              <a:rPr lang="en-CA" dirty="0" smtClean="0"/>
              <a:t> </a:t>
            </a:r>
            <a:r>
              <a:rPr lang="en-CA" dirty="0" err="1" smtClean="0"/>
              <a:t>limitato</a:t>
            </a:r>
            <a:r>
              <a:rPr lang="en-CA" dirty="0" smtClean="0"/>
              <a:t> per information </a:t>
            </a:r>
            <a:r>
              <a:rPr lang="en-CA" dirty="0" err="1" smtClean="0"/>
              <a:t>tecnologies</a:t>
            </a:r>
            <a:r>
              <a:rPr lang="en-CA" dirty="0" smtClean="0"/>
              <a:t> (IT) o un </a:t>
            </a:r>
            <a:r>
              <a:rPr lang="en-CA" dirty="0" err="1" smtClean="0"/>
              <a:t>dipartimento</a:t>
            </a:r>
            <a:r>
              <a:rPr lang="en-CA" dirty="0" smtClean="0"/>
              <a:t> IT </a:t>
            </a:r>
            <a:r>
              <a:rPr lang="en-CA" dirty="0" err="1" smtClean="0"/>
              <a:t>che</a:t>
            </a:r>
            <a:r>
              <a:rPr lang="en-CA" dirty="0" smtClean="0"/>
              <a:t> non è </a:t>
            </a:r>
            <a:r>
              <a:rPr lang="en-CA" dirty="0" err="1" smtClean="0"/>
              <a:t>efficiente</a:t>
            </a:r>
            <a:r>
              <a:rPr lang="en-CA" dirty="0" smtClean="0"/>
              <a:t>.</a:t>
            </a:r>
          </a:p>
          <a:p>
            <a:pPr eaLnBrk="1" hangingPunct="1"/>
            <a:r>
              <a:rPr lang="en-CA" dirty="0" err="1" smtClean="0"/>
              <a:t>Grandi</a:t>
            </a:r>
            <a:r>
              <a:rPr lang="en-CA" dirty="0" smtClean="0"/>
              <a:t> </a:t>
            </a:r>
            <a:r>
              <a:rPr lang="en-CA" dirty="0" err="1" smtClean="0"/>
              <a:t>enti</a:t>
            </a:r>
            <a:r>
              <a:rPr lang="en-CA" dirty="0" smtClean="0"/>
              <a:t> </a:t>
            </a:r>
            <a:r>
              <a:rPr lang="en-CA" dirty="0" err="1" smtClean="0"/>
              <a:t>che</a:t>
            </a:r>
            <a:r>
              <a:rPr lang="en-CA" dirty="0" smtClean="0"/>
              <a:t> </a:t>
            </a:r>
            <a:r>
              <a:rPr lang="en-CA" dirty="0" err="1" smtClean="0"/>
              <a:t>selezionano</a:t>
            </a:r>
            <a:r>
              <a:rPr lang="en-CA" dirty="0" smtClean="0"/>
              <a:t> </a:t>
            </a:r>
            <a:r>
              <a:rPr lang="en-CA" dirty="0" err="1" smtClean="0"/>
              <a:t>accuratamente</a:t>
            </a:r>
            <a:r>
              <a:rPr lang="en-CA" dirty="0" smtClean="0"/>
              <a:t> </a:t>
            </a:r>
            <a:r>
              <a:rPr lang="en-CA" dirty="0" err="1" smtClean="0"/>
              <a:t>i</a:t>
            </a:r>
            <a:r>
              <a:rPr lang="en-CA" dirty="0" smtClean="0"/>
              <a:t> tipi </a:t>
            </a:r>
            <a:r>
              <a:rPr lang="en-CA" dirty="0" err="1" smtClean="0"/>
              <a:t>di</a:t>
            </a:r>
            <a:r>
              <a:rPr lang="en-CA" dirty="0" smtClean="0"/>
              <a:t> </a:t>
            </a:r>
            <a:r>
              <a:rPr lang="en-CA" dirty="0" err="1" smtClean="0"/>
              <a:t>servizi</a:t>
            </a:r>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CA" dirty="0" err="1" smtClean="0"/>
              <a:t>Benefici</a:t>
            </a:r>
            <a:r>
              <a:rPr lang="en-CA" dirty="0" smtClean="0"/>
              <a:t> </a:t>
            </a:r>
            <a:r>
              <a:rPr lang="en-CA" dirty="0" err="1" smtClean="0"/>
              <a:t>della</a:t>
            </a:r>
            <a:r>
              <a:rPr lang="en-CA" dirty="0" smtClean="0"/>
              <a:t> </a:t>
            </a:r>
            <a:r>
              <a:rPr lang="en-CA" dirty="0" err="1" smtClean="0"/>
              <a:t>Nuvola</a:t>
            </a:r>
            <a:endParaRPr lang="en-CA" dirty="0" smtClean="0"/>
          </a:p>
        </p:txBody>
      </p:sp>
      <p:sp>
        <p:nvSpPr>
          <p:cNvPr id="4" name="Content Placeholder 3"/>
          <p:cNvSpPr>
            <a:spLocks noGrp="1"/>
          </p:cNvSpPr>
          <p:nvPr>
            <p:ph idx="1"/>
          </p:nvPr>
        </p:nvSpPr>
        <p:spPr/>
        <p:txBody>
          <a:bodyPr rtlCol="0">
            <a:normAutofit fontScale="77500" lnSpcReduction="20000"/>
          </a:bodyPr>
          <a:lstStyle/>
          <a:p>
            <a:pPr eaLnBrk="1" fontAlgn="auto" hangingPunct="1">
              <a:spcAft>
                <a:spcPts val="0"/>
              </a:spcAft>
              <a:buNone/>
              <a:defRPr/>
            </a:pPr>
            <a:r>
              <a:rPr lang="en-CA" sz="4100" b="1" dirty="0" err="1" smtClean="0"/>
              <a:t>Riduce</a:t>
            </a:r>
            <a:r>
              <a:rPr lang="en-CA" sz="4100" b="1" dirty="0" smtClean="0"/>
              <a:t> </a:t>
            </a:r>
            <a:r>
              <a:rPr lang="en-CA" sz="4100" b="1" dirty="0" err="1" smtClean="0"/>
              <a:t>i</a:t>
            </a:r>
            <a:r>
              <a:rPr lang="en-CA" sz="4100" b="1" dirty="0" smtClean="0"/>
              <a:t> </a:t>
            </a:r>
            <a:r>
              <a:rPr lang="en-CA" sz="4100" b="1" dirty="0" err="1" smtClean="0"/>
              <a:t>costi</a:t>
            </a:r>
            <a:endParaRPr lang="en-CA" sz="4100" b="1" dirty="0" smtClean="0"/>
          </a:p>
          <a:p>
            <a:pPr eaLnBrk="1" fontAlgn="auto" hangingPunct="1">
              <a:spcAft>
                <a:spcPts val="0"/>
              </a:spcAft>
              <a:buNone/>
              <a:defRPr/>
            </a:pPr>
            <a:endParaRPr lang="en-CA" b="1" dirty="0" smtClean="0"/>
          </a:p>
          <a:p>
            <a:pPr eaLnBrk="1" fontAlgn="auto" hangingPunct="1">
              <a:spcAft>
                <a:spcPts val="0"/>
              </a:spcAft>
              <a:defRPr/>
            </a:pPr>
            <a:r>
              <a:rPr lang="en-CA" dirty="0" smtClean="0"/>
              <a:t>Non è </a:t>
            </a:r>
            <a:r>
              <a:rPr lang="en-CA" dirty="0" err="1" smtClean="0"/>
              <a:t>necessario</a:t>
            </a:r>
            <a:r>
              <a:rPr lang="en-CA" dirty="0" smtClean="0"/>
              <a:t> </a:t>
            </a:r>
            <a:r>
              <a:rPr lang="en-CA" dirty="0" err="1" smtClean="0"/>
              <a:t>possedere</a:t>
            </a:r>
            <a:r>
              <a:rPr lang="en-CA" dirty="0" smtClean="0"/>
              <a:t> hardware/software, </a:t>
            </a:r>
            <a:r>
              <a:rPr lang="en-CA" dirty="0" err="1" smtClean="0"/>
              <a:t>quindi</a:t>
            </a:r>
            <a:r>
              <a:rPr lang="en-CA" dirty="0" smtClean="0"/>
              <a:t> non </a:t>
            </a:r>
            <a:r>
              <a:rPr lang="en-CA" dirty="0" err="1" smtClean="0"/>
              <a:t>ci</a:t>
            </a:r>
            <a:r>
              <a:rPr lang="en-CA" dirty="0" smtClean="0"/>
              <a:t> </a:t>
            </a:r>
            <a:r>
              <a:rPr lang="en-CA" dirty="0" err="1" smtClean="0"/>
              <a:t>sono</a:t>
            </a:r>
            <a:r>
              <a:rPr lang="en-CA" dirty="0" smtClean="0"/>
              <a:t> </a:t>
            </a:r>
            <a:r>
              <a:rPr lang="en-CA" dirty="0" err="1" smtClean="0"/>
              <a:t>costi</a:t>
            </a:r>
            <a:r>
              <a:rPr lang="en-CA" dirty="0" smtClean="0"/>
              <a:t> </a:t>
            </a:r>
            <a:r>
              <a:rPr lang="en-CA" dirty="0" err="1" smtClean="0"/>
              <a:t>inziali</a:t>
            </a:r>
            <a:r>
              <a:rPr lang="en-CA" dirty="0" smtClean="0"/>
              <a:t>.</a:t>
            </a:r>
          </a:p>
          <a:p>
            <a:pPr eaLnBrk="1" fontAlgn="auto" hangingPunct="1">
              <a:spcAft>
                <a:spcPts val="0"/>
              </a:spcAft>
              <a:defRPr/>
            </a:pPr>
            <a:r>
              <a:rPr lang="en-CA" dirty="0" smtClean="0"/>
              <a:t>Si </a:t>
            </a:r>
            <a:r>
              <a:rPr lang="en-CA" dirty="0" err="1" smtClean="0"/>
              <a:t>risparmiano</a:t>
            </a:r>
            <a:r>
              <a:rPr lang="en-CA" dirty="0" smtClean="0"/>
              <a:t> </a:t>
            </a:r>
            <a:r>
              <a:rPr lang="en-CA" dirty="0" err="1" smtClean="0"/>
              <a:t>costi</a:t>
            </a:r>
            <a:r>
              <a:rPr lang="en-CA" dirty="0" smtClean="0"/>
              <a:t> </a:t>
            </a:r>
            <a:r>
              <a:rPr lang="en-CA" dirty="0" err="1" smtClean="0"/>
              <a:t>energetici</a:t>
            </a:r>
            <a:r>
              <a:rPr lang="en-CA" dirty="0" smtClean="0"/>
              <a:t>.</a:t>
            </a:r>
          </a:p>
          <a:p>
            <a:pPr eaLnBrk="1" fontAlgn="auto" hangingPunct="1">
              <a:spcAft>
                <a:spcPts val="0"/>
              </a:spcAft>
              <a:defRPr/>
            </a:pPr>
            <a:r>
              <a:rPr lang="en-CA" dirty="0" smtClean="0"/>
              <a:t>Si </a:t>
            </a:r>
            <a:r>
              <a:rPr lang="en-CA" dirty="0" err="1" smtClean="0"/>
              <a:t>ridunono</a:t>
            </a:r>
            <a:r>
              <a:rPr lang="en-CA" dirty="0" smtClean="0"/>
              <a:t> </a:t>
            </a:r>
            <a:r>
              <a:rPr lang="en-CA" dirty="0" err="1" smtClean="0"/>
              <a:t>i</a:t>
            </a:r>
            <a:r>
              <a:rPr lang="en-CA" dirty="0" smtClean="0"/>
              <a:t> </a:t>
            </a:r>
            <a:r>
              <a:rPr lang="en-CA" dirty="0" err="1" smtClean="0"/>
              <a:t>costi</a:t>
            </a:r>
            <a:r>
              <a:rPr lang="en-CA" dirty="0" smtClean="0"/>
              <a:t> per IT, </a:t>
            </a:r>
            <a:r>
              <a:rPr lang="en-CA" dirty="0" err="1" smtClean="0"/>
              <a:t>perchè</a:t>
            </a:r>
            <a:r>
              <a:rPr lang="en-CA" dirty="0" smtClean="0"/>
              <a:t> </a:t>
            </a:r>
            <a:r>
              <a:rPr lang="en-CA" dirty="0" err="1" smtClean="0"/>
              <a:t>il</a:t>
            </a:r>
            <a:r>
              <a:rPr lang="en-CA" dirty="0" smtClean="0"/>
              <a:t> </a:t>
            </a:r>
            <a:r>
              <a:rPr lang="en-CA" dirty="0" err="1" smtClean="0"/>
              <a:t>personale</a:t>
            </a:r>
            <a:r>
              <a:rPr lang="en-CA" dirty="0" smtClean="0"/>
              <a:t> non </a:t>
            </a:r>
            <a:r>
              <a:rPr lang="en-CA" dirty="0" err="1" smtClean="0"/>
              <a:t>deve</a:t>
            </a:r>
            <a:r>
              <a:rPr lang="en-CA" dirty="0" smtClean="0"/>
              <a:t> </a:t>
            </a:r>
            <a:r>
              <a:rPr lang="en-CA" dirty="0" err="1" smtClean="0"/>
              <a:t>implementare</a:t>
            </a:r>
            <a:r>
              <a:rPr lang="en-CA" dirty="0" smtClean="0"/>
              <a:t> e </a:t>
            </a:r>
            <a:r>
              <a:rPr lang="en-CA" dirty="0" err="1" smtClean="0"/>
              <a:t>mantenere</a:t>
            </a:r>
            <a:r>
              <a:rPr lang="en-CA" dirty="0" smtClean="0"/>
              <a:t> </a:t>
            </a:r>
            <a:r>
              <a:rPr lang="en-CA" dirty="0" err="1" smtClean="0"/>
              <a:t>un’infrastruttura</a:t>
            </a:r>
            <a:r>
              <a:rPr lang="en-CA" dirty="0" smtClean="0"/>
              <a:t>. </a:t>
            </a:r>
            <a:r>
              <a:rPr lang="en-CA" dirty="0" err="1" smtClean="0"/>
              <a:t>Deve</a:t>
            </a:r>
            <a:r>
              <a:rPr lang="en-CA" dirty="0" smtClean="0"/>
              <a:t> solo </a:t>
            </a:r>
            <a:r>
              <a:rPr lang="en-CA" dirty="0" err="1" smtClean="0"/>
              <a:t>mantenere</a:t>
            </a:r>
            <a:r>
              <a:rPr lang="en-CA" dirty="0" smtClean="0"/>
              <a:t> la </a:t>
            </a:r>
            <a:r>
              <a:rPr lang="en-CA" dirty="0" err="1" smtClean="0"/>
              <a:t>Nuvola</a:t>
            </a:r>
            <a:r>
              <a:rPr lang="en-CA" dirty="0" smtClean="0"/>
              <a:t>, non </a:t>
            </a:r>
            <a:r>
              <a:rPr lang="en-CA" dirty="0" err="1" smtClean="0"/>
              <a:t>ciascun</a:t>
            </a:r>
            <a:r>
              <a:rPr lang="en-CA" dirty="0" smtClean="0"/>
              <a:t> computer, come </a:t>
            </a:r>
            <a:r>
              <a:rPr lang="en-CA" dirty="0" err="1" smtClean="0"/>
              <a:t>negli</a:t>
            </a:r>
            <a:r>
              <a:rPr lang="en-CA" dirty="0" smtClean="0"/>
              <a:t> </a:t>
            </a:r>
            <a:r>
              <a:rPr lang="en-CA" dirty="0" err="1" smtClean="0"/>
              <a:t>anni</a:t>
            </a:r>
            <a:r>
              <a:rPr lang="en-CA" dirty="0" smtClean="0"/>
              <a:t> 60, </a:t>
            </a:r>
            <a:r>
              <a:rPr lang="en-CA" dirty="0" err="1" smtClean="0"/>
              <a:t>quando</a:t>
            </a:r>
            <a:r>
              <a:rPr lang="en-CA" dirty="0" smtClean="0"/>
              <a:t> </a:t>
            </a:r>
            <a:r>
              <a:rPr lang="en-CA" dirty="0" err="1" smtClean="0"/>
              <a:t>c’erano</a:t>
            </a:r>
            <a:r>
              <a:rPr lang="en-CA" dirty="0" smtClean="0"/>
              <a:t> </a:t>
            </a:r>
            <a:r>
              <a:rPr lang="en-CA" dirty="0" err="1" smtClean="0"/>
              <a:t>tanti</a:t>
            </a:r>
            <a:r>
              <a:rPr lang="en-CA" dirty="0" smtClean="0"/>
              <a:t> </a:t>
            </a:r>
            <a:r>
              <a:rPr lang="en-CA" dirty="0" err="1" smtClean="0"/>
              <a:t>terminali</a:t>
            </a:r>
            <a:r>
              <a:rPr lang="en-CA" dirty="0" smtClean="0"/>
              <a:t> e solo un computer (mainframe).</a:t>
            </a:r>
          </a:p>
          <a:p>
            <a:pPr eaLnBrk="1" fontAlgn="auto" hangingPunct="1">
              <a:spcAft>
                <a:spcPts val="0"/>
              </a:spcAft>
              <a:defRPr/>
            </a:pPr>
            <a:r>
              <a:rPr lang="en-CA" dirty="0" smtClean="0"/>
              <a:t>Le </a:t>
            </a:r>
            <a:r>
              <a:rPr lang="en-CA" dirty="0" err="1" smtClean="0"/>
              <a:t>risorse</a:t>
            </a:r>
            <a:r>
              <a:rPr lang="en-CA" dirty="0" smtClean="0"/>
              <a:t> </a:t>
            </a:r>
            <a:r>
              <a:rPr lang="en-CA" dirty="0" err="1" smtClean="0"/>
              <a:t>sono</a:t>
            </a:r>
            <a:r>
              <a:rPr lang="en-CA" dirty="0" smtClean="0"/>
              <a:t> </a:t>
            </a:r>
            <a:r>
              <a:rPr lang="en-CA" dirty="0" err="1" smtClean="0"/>
              <a:t>condivise</a:t>
            </a:r>
            <a:r>
              <a:rPr lang="en-CA" dirty="0" smtClean="0"/>
              <a:t>, </a:t>
            </a:r>
            <a:r>
              <a:rPr lang="en-CA" dirty="0" err="1" smtClean="0"/>
              <a:t>quindi</a:t>
            </a:r>
            <a:r>
              <a:rPr lang="en-CA" dirty="0" smtClean="0"/>
              <a:t> </a:t>
            </a:r>
            <a:r>
              <a:rPr lang="en-CA" dirty="0" err="1" smtClean="0"/>
              <a:t>si</a:t>
            </a:r>
            <a:r>
              <a:rPr lang="en-CA" dirty="0" smtClean="0"/>
              <a:t> </a:t>
            </a:r>
            <a:r>
              <a:rPr lang="en-CA" dirty="0" err="1" smtClean="0"/>
              <a:t>ottiene</a:t>
            </a:r>
            <a:r>
              <a:rPr lang="en-CA" dirty="0" smtClean="0"/>
              <a:t> </a:t>
            </a:r>
            <a:r>
              <a:rPr lang="en-CA" dirty="0" err="1" smtClean="0"/>
              <a:t>di</a:t>
            </a:r>
            <a:r>
              <a:rPr lang="en-CA" dirty="0" smtClean="0"/>
              <a:t> </a:t>
            </a:r>
            <a:r>
              <a:rPr lang="en-CA" dirty="0" err="1" smtClean="0"/>
              <a:t>più</a:t>
            </a:r>
            <a:r>
              <a:rPr lang="en-CA" dirty="0" smtClean="0"/>
              <a:t> per </a:t>
            </a:r>
            <a:r>
              <a:rPr lang="en-CA" dirty="0" err="1" smtClean="0"/>
              <a:t>meno</a:t>
            </a:r>
            <a:r>
              <a:rPr lang="en-CA" dirty="0" smtClean="0"/>
              <a:t> e hardware/software e network </a:t>
            </a:r>
            <a:r>
              <a:rPr lang="en-CA" dirty="0" err="1" smtClean="0"/>
              <a:t>sono</a:t>
            </a:r>
            <a:r>
              <a:rPr lang="en-CA" dirty="0" smtClean="0"/>
              <a:t> molto </a:t>
            </a:r>
            <a:r>
              <a:rPr lang="en-CA" dirty="0" err="1" smtClean="0"/>
              <a:t>migliori</a:t>
            </a:r>
            <a:r>
              <a:rPr lang="en-CA" dirty="0" smtClean="0"/>
              <a:t>.</a:t>
            </a:r>
          </a:p>
          <a:p>
            <a:pPr eaLnBrk="1" fontAlgn="auto" hangingPunct="1">
              <a:spcAft>
                <a:spcPts val="0"/>
              </a:spcAft>
              <a:buFont typeface="Arial" pitchFamily="34" charset="0"/>
              <a:buNone/>
              <a:defRPr/>
            </a:pPr>
            <a:endParaRPr lang="en-CA"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 brave new world &amp; </a:t>
            </a:r>
            <a:r>
              <a:rPr lang="en-CA" dirty="0" err="1" smtClean="0"/>
              <a:t>i</a:t>
            </a:r>
            <a:r>
              <a:rPr lang="en-CA" dirty="0" smtClean="0"/>
              <a:t> </a:t>
            </a:r>
            <a:r>
              <a:rPr lang="en-CA" dirty="0" err="1" smtClean="0"/>
              <a:t>suoi</a:t>
            </a:r>
            <a:r>
              <a:rPr lang="en-CA" dirty="0" smtClean="0"/>
              <a:t> </a:t>
            </a:r>
            <a:r>
              <a:rPr lang="en-CA" dirty="0" err="1" smtClean="0"/>
              <a:t>problemi</a:t>
            </a:r>
            <a:endParaRPr lang="en-CA" dirty="0"/>
          </a:p>
        </p:txBody>
      </p:sp>
      <p:sp>
        <p:nvSpPr>
          <p:cNvPr id="3" name="Content Placeholder 2"/>
          <p:cNvSpPr>
            <a:spLocks noGrp="1"/>
          </p:cNvSpPr>
          <p:nvPr>
            <p:ph idx="1"/>
          </p:nvPr>
        </p:nvSpPr>
        <p:spPr/>
        <p:txBody>
          <a:bodyPr/>
          <a:lstStyle/>
          <a:p>
            <a:pPr>
              <a:buNone/>
            </a:pPr>
            <a:r>
              <a:rPr lang="en-CA" sz="2400" dirty="0" smtClean="0"/>
              <a:t>Il 28 </a:t>
            </a:r>
            <a:r>
              <a:rPr lang="en-CA" sz="2400" dirty="0" err="1" smtClean="0"/>
              <a:t>novembre</a:t>
            </a:r>
            <a:r>
              <a:rPr lang="en-CA" sz="2400" dirty="0" smtClean="0"/>
              <a:t> 2010 </a:t>
            </a:r>
            <a:r>
              <a:rPr lang="en-CA" sz="2400" dirty="0" err="1" smtClean="0"/>
              <a:t>WikiLeaks</a:t>
            </a:r>
            <a:r>
              <a:rPr lang="en-CA" sz="2400" dirty="0" smtClean="0"/>
              <a:t> </a:t>
            </a:r>
            <a:r>
              <a:rPr lang="en-CA" sz="2400" dirty="0" err="1" smtClean="0"/>
              <a:t>cominciò</a:t>
            </a:r>
            <a:r>
              <a:rPr lang="en-CA" sz="2400" dirty="0" smtClean="0"/>
              <a:t> a </a:t>
            </a:r>
            <a:r>
              <a:rPr lang="en-CA" sz="2400" dirty="0" err="1" smtClean="0"/>
              <a:t>pubblicare</a:t>
            </a:r>
            <a:r>
              <a:rPr lang="en-CA" sz="2400" dirty="0" smtClean="0"/>
              <a:t> la </a:t>
            </a:r>
            <a:r>
              <a:rPr lang="en-CA" sz="2400" dirty="0" err="1" smtClean="0"/>
              <a:t>maggior</a:t>
            </a:r>
            <a:r>
              <a:rPr lang="en-CA" sz="2400" dirty="0" smtClean="0"/>
              <a:t> </a:t>
            </a:r>
            <a:r>
              <a:rPr lang="en-CA" sz="2400" dirty="0" err="1" smtClean="0"/>
              <a:t>quantità</a:t>
            </a:r>
            <a:r>
              <a:rPr lang="en-CA" sz="2400" dirty="0" smtClean="0"/>
              <a:t> </a:t>
            </a:r>
            <a:r>
              <a:rPr lang="en-CA" sz="2400" dirty="0" err="1" smtClean="0"/>
              <a:t>di</a:t>
            </a:r>
            <a:r>
              <a:rPr lang="en-CA" sz="2400" dirty="0" smtClean="0"/>
              <a:t> </a:t>
            </a:r>
            <a:r>
              <a:rPr lang="en-CA" sz="2400" dirty="0" err="1" smtClean="0"/>
              <a:t>documenti</a:t>
            </a:r>
            <a:r>
              <a:rPr lang="en-CA" sz="2400" dirty="0" smtClean="0"/>
              <a:t> </a:t>
            </a:r>
            <a:r>
              <a:rPr lang="en-CA" sz="2400" dirty="0" err="1" smtClean="0"/>
              <a:t>segreti</a:t>
            </a:r>
            <a:r>
              <a:rPr lang="en-CA" sz="2400" dirty="0" smtClean="0"/>
              <a:t> </a:t>
            </a:r>
            <a:r>
              <a:rPr lang="en-CA" sz="2400" dirty="0" err="1" smtClean="0"/>
              <a:t>mai</a:t>
            </a:r>
            <a:r>
              <a:rPr lang="en-CA" sz="2400" dirty="0" smtClean="0"/>
              <a:t> </a:t>
            </a:r>
            <a:r>
              <a:rPr lang="en-CA" sz="2400" dirty="0" err="1" smtClean="0"/>
              <a:t>rilasciata</a:t>
            </a:r>
            <a:r>
              <a:rPr lang="en-CA" sz="2400" dirty="0" smtClean="0"/>
              <a:t> </a:t>
            </a:r>
            <a:r>
              <a:rPr lang="en-CA" sz="2400" dirty="0" err="1" smtClean="0"/>
              <a:t>fornendo</a:t>
            </a:r>
            <a:r>
              <a:rPr lang="en-CA" sz="2400" dirty="0" smtClean="0"/>
              <a:t> un </a:t>
            </a:r>
            <a:r>
              <a:rPr lang="en-CA" sz="2400" dirty="0" err="1" smtClean="0"/>
              <a:t>esempio</a:t>
            </a:r>
            <a:r>
              <a:rPr lang="en-CA" sz="2400" dirty="0" smtClean="0"/>
              <a:t> </a:t>
            </a:r>
            <a:r>
              <a:rPr lang="en-CA" sz="2400" dirty="0" err="1" smtClean="0"/>
              <a:t>plateale</a:t>
            </a:r>
            <a:r>
              <a:rPr lang="en-CA" sz="2400" dirty="0" smtClean="0"/>
              <a:t> </a:t>
            </a:r>
            <a:r>
              <a:rPr lang="en-CA" sz="2400" dirty="0" err="1" smtClean="0"/>
              <a:t>di</a:t>
            </a:r>
            <a:r>
              <a:rPr lang="en-CA" sz="2400" dirty="0" smtClean="0"/>
              <a:t> come, </a:t>
            </a:r>
            <a:r>
              <a:rPr lang="en-CA" sz="2400" dirty="0" err="1" smtClean="0"/>
              <a:t>nell’ambiente</a:t>
            </a:r>
            <a:r>
              <a:rPr lang="en-CA" sz="2400" dirty="0" smtClean="0"/>
              <a:t> </a:t>
            </a:r>
            <a:r>
              <a:rPr lang="en-CA" sz="2400" dirty="0" err="1" smtClean="0"/>
              <a:t>digitale</a:t>
            </a:r>
            <a:r>
              <a:rPr lang="en-CA" sz="2400" dirty="0" smtClean="0"/>
              <a:t>, </a:t>
            </a:r>
            <a:r>
              <a:rPr lang="en-CA" sz="2400" dirty="0" err="1" smtClean="0"/>
              <a:t>i</a:t>
            </a:r>
            <a:r>
              <a:rPr lang="en-CA" sz="2400" dirty="0" smtClean="0"/>
              <a:t> </a:t>
            </a:r>
            <a:r>
              <a:rPr lang="en-CA" sz="2400" dirty="0" err="1" smtClean="0"/>
              <a:t>diritti</a:t>
            </a:r>
            <a:r>
              <a:rPr lang="en-CA" sz="2400" dirty="0" smtClean="0"/>
              <a:t> </a:t>
            </a:r>
            <a:r>
              <a:rPr lang="en-CA" sz="2400" dirty="0" err="1" smtClean="0"/>
              <a:t>più</a:t>
            </a:r>
            <a:r>
              <a:rPr lang="en-CA" sz="2400" dirty="0" smtClean="0"/>
              <a:t> </a:t>
            </a:r>
            <a:r>
              <a:rPr lang="en-CA" sz="2400" dirty="0" err="1" smtClean="0"/>
              <a:t>importanti—anche</a:t>
            </a:r>
            <a:r>
              <a:rPr lang="en-CA" sz="2400" dirty="0" smtClean="0"/>
              <a:t> se </a:t>
            </a:r>
            <a:r>
              <a:rPr lang="en-CA" sz="2400" dirty="0" err="1" smtClean="0"/>
              <a:t>spesso</a:t>
            </a:r>
            <a:r>
              <a:rPr lang="en-CA" sz="2400" dirty="0" smtClean="0"/>
              <a:t> </a:t>
            </a:r>
            <a:r>
              <a:rPr lang="en-CA" sz="2400" dirty="0" err="1" smtClean="0"/>
              <a:t>opposti—su</a:t>
            </a:r>
            <a:r>
              <a:rPr lang="en-CA" sz="2400" dirty="0" smtClean="0"/>
              <a:t> cui le </a:t>
            </a:r>
            <a:r>
              <a:rPr lang="en-CA" sz="2400" dirty="0" err="1" smtClean="0"/>
              <a:t>moderne</a:t>
            </a:r>
            <a:r>
              <a:rPr lang="en-CA" sz="2400" dirty="0" smtClean="0"/>
              <a:t> </a:t>
            </a:r>
            <a:r>
              <a:rPr lang="en-CA" sz="2400" dirty="0" err="1" smtClean="0"/>
              <a:t>democrazie</a:t>
            </a:r>
            <a:r>
              <a:rPr lang="en-CA" sz="2400" dirty="0" smtClean="0"/>
              <a:t> </a:t>
            </a:r>
            <a:r>
              <a:rPr lang="en-CA" sz="2400" dirty="0" err="1" smtClean="0"/>
              <a:t>si</a:t>
            </a:r>
            <a:r>
              <a:rPr lang="en-CA" sz="2400" dirty="0" smtClean="0"/>
              <a:t> </a:t>
            </a:r>
            <a:r>
              <a:rPr lang="en-CA" sz="2400" dirty="0" err="1" smtClean="0"/>
              <a:t>basano</a:t>
            </a:r>
            <a:r>
              <a:rPr lang="en-CA" sz="2400" dirty="0" smtClean="0"/>
              <a:t> </a:t>
            </a:r>
            <a:r>
              <a:rPr lang="en-CA" sz="2400" dirty="0" err="1" smtClean="0"/>
              <a:t>siano</a:t>
            </a:r>
            <a:r>
              <a:rPr lang="en-CA" sz="2400" dirty="0" smtClean="0"/>
              <a:t> in </a:t>
            </a:r>
            <a:r>
              <a:rPr lang="en-CA" sz="2400" dirty="0" err="1" smtClean="0"/>
              <a:t>pericolo</a:t>
            </a:r>
            <a:r>
              <a:rPr lang="en-CA" sz="2400" dirty="0" smtClean="0"/>
              <a:t>: </a:t>
            </a:r>
            <a:r>
              <a:rPr lang="en-CA" sz="2400" dirty="0" err="1" smtClean="0"/>
              <a:t>il</a:t>
            </a:r>
            <a:r>
              <a:rPr lang="en-CA" sz="2400" dirty="0" smtClean="0"/>
              <a:t> </a:t>
            </a:r>
            <a:r>
              <a:rPr lang="en-CA" sz="2400" dirty="0" err="1" smtClean="0"/>
              <a:t>diritto</a:t>
            </a:r>
            <a:endParaRPr lang="en-CA" sz="2400" dirty="0" smtClean="0"/>
          </a:p>
          <a:p>
            <a:r>
              <a:rPr lang="en-CA" sz="2400" dirty="0" err="1" smtClean="0"/>
              <a:t>alla</a:t>
            </a:r>
            <a:r>
              <a:rPr lang="en-CA" sz="2400" dirty="0" smtClean="0"/>
              <a:t> </a:t>
            </a:r>
            <a:r>
              <a:rPr lang="en-CA" sz="2400" dirty="0" err="1" smtClean="0"/>
              <a:t>trasparenza</a:t>
            </a:r>
            <a:r>
              <a:rPr lang="en-CA" sz="2400" dirty="0" smtClean="0"/>
              <a:t> e </a:t>
            </a:r>
            <a:r>
              <a:rPr lang="en-CA" sz="2400" dirty="0" err="1" smtClean="0"/>
              <a:t>alla</a:t>
            </a:r>
            <a:r>
              <a:rPr lang="en-CA" sz="2400" dirty="0" smtClean="0"/>
              <a:t> </a:t>
            </a:r>
            <a:r>
              <a:rPr lang="en-CA" sz="2400" dirty="0" err="1" smtClean="0"/>
              <a:t>confidenzialità</a:t>
            </a:r>
            <a:r>
              <a:rPr lang="en-CA" sz="2400" dirty="0" smtClean="0"/>
              <a:t> </a:t>
            </a:r>
          </a:p>
          <a:p>
            <a:r>
              <a:rPr lang="en-CA" sz="2400" dirty="0" err="1" smtClean="0"/>
              <a:t>all’accesso</a:t>
            </a:r>
            <a:r>
              <a:rPr lang="en-CA" sz="2400" dirty="0" smtClean="0"/>
              <a:t> e </a:t>
            </a:r>
            <a:r>
              <a:rPr lang="en-CA" sz="2400" dirty="0" err="1" smtClean="0"/>
              <a:t>alla</a:t>
            </a:r>
            <a:r>
              <a:rPr lang="en-CA" sz="2400" dirty="0" smtClean="0"/>
              <a:t> privacy </a:t>
            </a:r>
          </a:p>
          <a:p>
            <a:r>
              <a:rPr lang="en-CA" sz="2400" dirty="0" err="1" smtClean="0"/>
              <a:t>alla</a:t>
            </a:r>
            <a:r>
              <a:rPr lang="en-CA" sz="2400" dirty="0" smtClean="0"/>
              <a:t> </a:t>
            </a:r>
            <a:r>
              <a:rPr lang="en-CA" sz="2400" dirty="0" err="1" smtClean="0"/>
              <a:t>memoria</a:t>
            </a:r>
            <a:r>
              <a:rPr lang="en-CA" sz="2400" dirty="0" smtClean="0"/>
              <a:t> e </a:t>
            </a:r>
            <a:r>
              <a:rPr lang="en-CA" sz="2400" dirty="0" err="1" smtClean="0"/>
              <a:t>all’oblio</a:t>
            </a:r>
            <a:r>
              <a:rPr lang="en-CA" sz="2400" dirty="0" smtClean="0"/>
              <a:t> </a:t>
            </a:r>
          </a:p>
          <a:p>
            <a:r>
              <a:rPr lang="en-CA" sz="2400" dirty="0" err="1" smtClean="0"/>
              <a:t>alla</a:t>
            </a:r>
            <a:r>
              <a:rPr lang="en-CA" sz="2400" dirty="0" smtClean="0"/>
              <a:t> </a:t>
            </a:r>
            <a:r>
              <a:rPr lang="en-CA" sz="2400" dirty="0" err="1" smtClean="0"/>
              <a:t>conoscenza</a:t>
            </a:r>
            <a:r>
              <a:rPr lang="en-CA" sz="2400" dirty="0" smtClean="0"/>
              <a:t> e al </a:t>
            </a:r>
            <a:r>
              <a:rPr lang="en-CA" sz="2400" dirty="0" err="1" smtClean="0"/>
              <a:t>vantaggio</a:t>
            </a:r>
            <a:r>
              <a:rPr lang="en-CA" sz="2400" dirty="0" smtClean="0"/>
              <a:t> </a:t>
            </a:r>
            <a:r>
              <a:rPr lang="en-CA" sz="2400" dirty="0" err="1" smtClean="0"/>
              <a:t>economico</a:t>
            </a:r>
            <a:endParaRPr lang="en-CA" sz="2400" dirty="0" smtClean="0"/>
          </a:p>
          <a:p>
            <a:r>
              <a:rPr lang="en-CA" sz="2400" dirty="0" err="1" smtClean="0"/>
              <a:t>alla</a:t>
            </a:r>
            <a:r>
              <a:rPr lang="en-CA" sz="2400" dirty="0" smtClean="0"/>
              <a:t> </a:t>
            </a:r>
            <a:r>
              <a:rPr lang="en-CA" sz="2400" dirty="0" err="1" smtClean="0"/>
              <a:t>creatività</a:t>
            </a:r>
            <a:r>
              <a:rPr lang="en-CA" sz="2400" dirty="0" smtClean="0"/>
              <a:t> </a:t>
            </a:r>
            <a:r>
              <a:rPr lang="en-CA" sz="2400" dirty="0" err="1" smtClean="0"/>
              <a:t>dell’uso</a:t>
            </a:r>
            <a:r>
              <a:rPr lang="en-CA" sz="2400" dirty="0" smtClean="0"/>
              <a:t> e </a:t>
            </a:r>
            <a:r>
              <a:rPr lang="en-CA" sz="2400" dirty="0" err="1" smtClean="0"/>
              <a:t>all’integrità</a:t>
            </a:r>
            <a:r>
              <a:rPr lang="en-CA" sz="2400" dirty="0" smtClean="0"/>
              <a:t> </a:t>
            </a:r>
            <a:r>
              <a:rPr lang="en-CA" sz="2400" dirty="0" err="1" smtClean="0"/>
              <a:t>dell’opera</a:t>
            </a:r>
            <a:endParaRPr lang="en-CA"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CA" smtClean="0"/>
              <a:t>Benefici della Nuvola</a:t>
            </a:r>
          </a:p>
        </p:txBody>
      </p:sp>
      <p:sp>
        <p:nvSpPr>
          <p:cNvPr id="15363" name="Content Placeholder 3"/>
          <p:cNvSpPr>
            <a:spLocks noGrp="1"/>
          </p:cNvSpPr>
          <p:nvPr>
            <p:ph idx="1"/>
          </p:nvPr>
        </p:nvSpPr>
        <p:spPr/>
        <p:txBody>
          <a:bodyPr/>
          <a:lstStyle/>
          <a:p>
            <a:pPr eaLnBrk="1" hangingPunct="1">
              <a:buNone/>
            </a:pPr>
            <a:r>
              <a:rPr lang="en-CA" b="1" dirty="0" err="1" smtClean="0"/>
              <a:t>Scalabilità</a:t>
            </a:r>
            <a:endParaRPr lang="en-CA" b="1" dirty="0" smtClean="0"/>
          </a:p>
          <a:p>
            <a:pPr eaLnBrk="1" hangingPunct="1"/>
            <a:r>
              <a:rPr lang="en-CA" dirty="0" smtClean="0"/>
              <a:t>Si </a:t>
            </a:r>
            <a:r>
              <a:rPr lang="en-CA" dirty="0" err="1" smtClean="0"/>
              <a:t>può</a:t>
            </a:r>
            <a:r>
              <a:rPr lang="en-CA" dirty="0" smtClean="0"/>
              <a:t> </a:t>
            </a:r>
            <a:r>
              <a:rPr lang="en-CA" dirty="0" err="1" smtClean="0"/>
              <a:t>usare</a:t>
            </a:r>
            <a:r>
              <a:rPr lang="en-CA" dirty="0" smtClean="0"/>
              <a:t> solo </a:t>
            </a:r>
            <a:r>
              <a:rPr lang="en-CA" dirty="0" err="1" smtClean="0"/>
              <a:t>ciò</a:t>
            </a:r>
            <a:r>
              <a:rPr lang="en-CA" dirty="0" smtClean="0"/>
              <a:t> </a:t>
            </a:r>
            <a:r>
              <a:rPr lang="en-CA" dirty="0" err="1" smtClean="0"/>
              <a:t>di</a:t>
            </a:r>
            <a:r>
              <a:rPr lang="en-CA" dirty="0" smtClean="0"/>
              <a:t> cui </a:t>
            </a:r>
            <a:r>
              <a:rPr lang="en-CA" dirty="0" err="1" smtClean="0"/>
              <a:t>si</a:t>
            </a:r>
            <a:r>
              <a:rPr lang="en-CA" dirty="0" smtClean="0"/>
              <a:t> ha </a:t>
            </a:r>
            <a:r>
              <a:rPr lang="en-CA" dirty="0" err="1" smtClean="0"/>
              <a:t>bisogno</a:t>
            </a:r>
            <a:r>
              <a:rPr lang="en-CA" dirty="0" smtClean="0"/>
              <a:t> e </a:t>
            </a:r>
            <a:r>
              <a:rPr lang="en-CA" dirty="0" err="1" smtClean="0"/>
              <a:t>pagare</a:t>
            </a:r>
            <a:r>
              <a:rPr lang="en-CA" dirty="0" smtClean="0"/>
              <a:t> solo per </a:t>
            </a:r>
            <a:r>
              <a:rPr lang="en-CA" dirty="0" err="1" smtClean="0"/>
              <a:t>ciò</a:t>
            </a:r>
            <a:r>
              <a:rPr lang="en-CA" dirty="0" smtClean="0"/>
              <a:t> </a:t>
            </a:r>
            <a:r>
              <a:rPr lang="en-CA" dirty="0" err="1" smtClean="0"/>
              <a:t>che</a:t>
            </a:r>
            <a:r>
              <a:rPr lang="en-CA" dirty="0" smtClean="0"/>
              <a:t> </a:t>
            </a:r>
            <a:r>
              <a:rPr lang="en-CA" dirty="0" err="1" smtClean="0"/>
              <a:t>si</a:t>
            </a:r>
            <a:r>
              <a:rPr lang="en-CA" dirty="0" smtClean="0"/>
              <a:t> </a:t>
            </a:r>
            <a:r>
              <a:rPr lang="en-CA" dirty="0" err="1" smtClean="0"/>
              <a:t>usa</a:t>
            </a:r>
            <a:r>
              <a:rPr lang="en-CA" dirty="0" smtClean="0"/>
              <a:t>. </a:t>
            </a:r>
          </a:p>
          <a:p>
            <a:pPr eaLnBrk="1" hangingPunct="1"/>
            <a:r>
              <a:rPr lang="en-CA" dirty="0" smtClean="0"/>
              <a:t>Si </a:t>
            </a:r>
            <a:r>
              <a:rPr lang="en-CA" dirty="0" err="1" smtClean="0"/>
              <a:t>può</a:t>
            </a:r>
            <a:r>
              <a:rPr lang="en-CA" dirty="0" smtClean="0"/>
              <a:t> </a:t>
            </a:r>
            <a:r>
              <a:rPr lang="en-CA" dirty="0" err="1" smtClean="0"/>
              <a:t>mantenere</a:t>
            </a:r>
            <a:r>
              <a:rPr lang="en-CA" dirty="0" smtClean="0"/>
              <a:t> </a:t>
            </a:r>
            <a:r>
              <a:rPr lang="en-CA" dirty="0" err="1" smtClean="0"/>
              <a:t>il</a:t>
            </a:r>
            <a:r>
              <a:rPr lang="en-CA" dirty="0" smtClean="0"/>
              <a:t> </a:t>
            </a:r>
            <a:r>
              <a:rPr lang="en-CA" dirty="0" err="1" smtClean="0"/>
              <a:t>controllo</a:t>
            </a:r>
            <a:r>
              <a:rPr lang="en-CA" dirty="0" smtClean="0"/>
              <a:t> </a:t>
            </a:r>
            <a:r>
              <a:rPr lang="en-CA" dirty="0" err="1" smtClean="0"/>
              <a:t>di</a:t>
            </a:r>
            <a:r>
              <a:rPr lang="en-CA" dirty="0" smtClean="0"/>
              <a:t> </a:t>
            </a:r>
            <a:r>
              <a:rPr lang="en-CA" dirty="0" err="1" smtClean="0"/>
              <a:t>ciò</a:t>
            </a:r>
            <a:r>
              <a:rPr lang="en-CA" dirty="0" smtClean="0"/>
              <a:t> </a:t>
            </a:r>
            <a:r>
              <a:rPr lang="en-CA" dirty="0" err="1" smtClean="0"/>
              <a:t>che</a:t>
            </a:r>
            <a:r>
              <a:rPr lang="en-CA" dirty="0" smtClean="0"/>
              <a:t> </a:t>
            </a:r>
            <a:r>
              <a:rPr lang="en-CA" dirty="0" err="1" smtClean="0"/>
              <a:t>si</a:t>
            </a:r>
            <a:r>
              <a:rPr lang="en-CA" dirty="0" smtClean="0"/>
              <a:t> </a:t>
            </a:r>
            <a:r>
              <a:rPr lang="en-CA" dirty="0" err="1" smtClean="0"/>
              <a:t>usa</a:t>
            </a:r>
            <a:r>
              <a:rPr lang="en-CA" dirty="0" smtClean="0"/>
              <a:t>.</a:t>
            </a:r>
          </a:p>
          <a:p>
            <a:pPr eaLnBrk="1" hangingPunct="1">
              <a:buFont typeface="Wingdings" pitchFamily="2" charset="2"/>
              <a:buChar char="ü"/>
            </a:pPr>
            <a:endParaRPr lang="en-CA" dirty="0" smtClean="0"/>
          </a:p>
          <a:p>
            <a:pPr eaLnBrk="1" hangingPunct="1"/>
            <a:endParaRPr lang="en-CA" dirty="0" smtClean="0"/>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CA" smtClean="0"/>
              <a:t>Benefici della Nuvola</a:t>
            </a:r>
          </a:p>
        </p:txBody>
      </p:sp>
      <p:sp>
        <p:nvSpPr>
          <p:cNvPr id="16387" name="Content Placeholder 3"/>
          <p:cNvSpPr>
            <a:spLocks noGrp="1"/>
          </p:cNvSpPr>
          <p:nvPr>
            <p:ph idx="1"/>
          </p:nvPr>
        </p:nvSpPr>
        <p:spPr/>
        <p:txBody>
          <a:bodyPr/>
          <a:lstStyle/>
          <a:p>
            <a:pPr eaLnBrk="1" hangingPunct="1">
              <a:buNone/>
            </a:pPr>
            <a:r>
              <a:rPr lang="en-CA" b="1" dirty="0" err="1" smtClean="0"/>
              <a:t>Affidabilità</a:t>
            </a:r>
            <a:endParaRPr lang="en-CA" b="1" dirty="0" smtClean="0"/>
          </a:p>
          <a:p>
            <a:pPr eaLnBrk="1" hangingPunct="1"/>
            <a:r>
              <a:rPr lang="en-CA" dirty="0" err="1" smtClean="0"/>
              <a:t>Sempre</a:t>
            </a:r>
            <a:r>
              <a:rPr lang="en-CA" dirty="0" smtClean="0"/>
              <a:t> </a:t>
            </a:r>
            <a:r>
              <a:rPr lang="en-CA" dirty="0" err="1" smtClean="0"/>
              <a:t>disponibile</a:t>
            </a:r>
            <a:r>
              <a:rPr lang="en-CA" dirty="0" smtClean="0"/>
              <a:t> </a:t>
            </a:r>
            <a:r>
              <a:rPr lang="en-CA" dirty="0" err="1" smtClean="0"/>
              <a:t>su</a:t>
            </a:r>
            <a:r>
              <a:rPr lang="en-CA" dirty="0" smtClean="0"/>
              <a:t> </a:t>
            </a:r>
            <a:r>
              <a:rPr lang="en-CA" dirty="0" err="1" smtClean="0"/>
              <a:t>richiesta</a:t>
            </a:r>
            <a:r>
              <a:rPr lang="en-CA" dirty="0" smtClean="0"/>
              <a:t>, non </a:t>
            </a:r>
            <a:r>
              <a:rPr lang="en-CA" dirty="0" err="1" smtClean="0"/>
              <a:t>importa</a:t>
            </a:r>
            <a:r>
              <a:rPr lang="en-CA" dirty="0" smtClean="0"/>
              <a:t> </a:t>
            </a:r>
            <a:r>
              <a:rPr lang="en-CA" dirty="0" err="1" smtClean="0"/>
              <a:t>quanto</a:t>
            </a:r>
            <a:r>
              <a:rPr lang="en-CA" dirty="0" smtClean="0"/>
              <a:t> </a:t>
            </a:r>
            <a:r>
              <a:rPr lang="en-CA" dirty="0" err="1" smtClean="0"/>
              <a:t>grande</a:t>
            </a:r>
            <a:r>
              <a:rPr lang="en-CA" dirty="0" smtClean="0"/>
              <a:t> la </a:t>
            </a:r>
            <a:r>
              <a:rPr lang="en-CA" dirty="0" err="1" smtClean="0"/>
              <a:t>richiesta</a:t>
            </a:r>
            <a:r>
              <a:rPr lang="en-CA" dirty="0" smtClean="0"/>
              <a:t> </a:t>
            </a:r>
            <a:r>
              <a:rPr lang="en-CA" dirty="0" err="1" smtClean="0"/>
              <a:t>sia</a:t>
            </a:r>
            <a:endParaRPr lang="en-CA" dirty="0" smtClean="0"/>
          </a:p>
          <a:p>
            <a:pPr eaLnBrk="1" hangingPunct="1"/>
            <a:r>
              <a:rPr lang="en-CA" dirty="0" err="1" smtClean="0"/>
              <a:t>Disponibile</a:t>
            </a:r>
            <a:r>
              <a:rPr lang="en-CA" dirty="0" smtClean="0"/>
              <a:t> </a:t>
            </a:r>
            <a:r>
              <a:rPr lang="en-CA" dirty="0" err="1" smtClean="0"/>
              <a:t>ovunque</a:t>
            </a:r>
            <a:r>
              <a:rPr lang="en-CA" dirty="0" smtClean="0"/>
              <a:t> </a:t>
            </a:r>
            <a:r>
              <a:rPr lang="en-CA" dirty="0" err="1" smtClean="0"/>
              <a:t>uno</a:t>
            </a:r>
            <a:r>
              <a:rPr lang="en-CA" dirty="0" smtClean="0"/>
              <a:t> </a:t>
            </a:r>
            <a:r>
              <a:rPr lang="en-CA" dirty="0" err="1" smtClean="0"/>
              <a:t>si</a:t>
            </a:r>
            <a:r>
              <a:rPr lang="en-CA" dirty="0" smtClean="0"/>
              <a:t> </a:t>
            </a:r>
            <a:r>
              <a:rPr lang="en-CA" dirty="0" err="1" smtClean="0"/>
              <a:t>trovi</a:t>
            </a:r>
            <a:r>
              <a:rPr lang="en-CA" dirty="0" smtClean="0"/>
              <a:t>, </a:t>
            </a:r>
            <a:r>
              <a:rPr lang="en-CA" dirty="0" err="1" smtClean="0"/>
              <a:t>semplicemente</a:t>
            </a:r>
            <a:r>
              <a:rPr lang="en-CA" dirty="0" smtClean="0"/>
              <a:t> </a:t>
            </a:r>
            <a:r>
              <a:rPr lang="en-CA" dirty="0" err="1" smtClean="0"/>
              <a:t>usando</a:t>
            </a:r>
            <a:r>
              <a:rPr lang="en-CA" dirty="0" smtClean="0"/>
              <a:t> un browser.</a:t>
            </a:r>
          </a:p>
          <a:p>
            <a:pPr eaLnBrk="1" hangingPunct="1"/>
            <a:endParaRPr lang="en-CA" dirty="0" smtClean="0"/>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CA" smtClean="0"/>
              <a:t>Benefici della Nuvola</a:t>
            </a:r>
          </a:p>
        </p:txBody>
      </p:sp>
      <p:sp>
        <p:nvSpPr>
          <p:cNvPr id="17411" name="Content Placeholder 3"/>
          <p:cNvSpPr>
            <a:spLocks noGrp="1"/>
          </p:cNvSpPr>
          <p:nvPr>
            <p:ph idx="1"/>
          </p:nvPr>
        </p:nvSpPr>
        <p:spPr/>
        <p:txBody>
          <a:bodyPr/>
          <a:lstStyle/>
          <a:p>
            <a:pPr eaLnBrk="1" hangingPunct="1">
              <a:buNone/>
            </a:pPr>
            <a:r>
              <a:rPr lang="en-CA" b="1" dirty="0" err="1" smtClean="0"/>
              <a:t>Sicurezza</a:t>
            </a:r>
            <a:endParaRPr lang="en-CA" b="1" dirty="0" smtClean="0"/>
          </a:p>
          <a:p>
            <a:pPr eaLnBrk="1" hangingPunct="1"/>
            <a:r>
              <a:rPr lang="en-CA" dirty="0" smtClean="0"/>
              <a:t>Il </a:t>
            </a:r>
            <a:r>
              <a:rPr lang="en-CA" dirty="0" err="1" smtClean="0"/>
              <a:t>livello</a:t>
            </a:r>
            <a:r>
              <a:rPr lang="en-CA" dirty="0" smtClean="0"/>
              <a:t> </a:t>
            </a:r>
            <a:r>
              <a:rPr lang="en-CA" dirty="0" err="1" smtClean="0"/>
              <a:t>di</a:t>
            </a:r>
            <a:r>
              <a:rPr lang="en-CA" dirty="0" smtClean="0"/>
              <a:t> </a:t>
            </a:r>
            <a:r>
              <a:rPr lang="en-CA" dirty="0" err="1" smtClean="0"/>
              <a:t>sicurezza</a:t>
            </a:r>
            <a:r>
              <a:rPr lang="en-CA" dirty="0" smtClean="0"/>
              <a:t> </a:t>
            </a:r>
            <a:r>
              <a:rPr lang="en-CA" dirty="0" err="1" smtClean="0"/>
              <a:t>può</a:t>
            </a:r>
            <a:r>
              <a:rPr lang="en-CA" dirty="0" smtClean="0"/>
              <a:t> </a:t>
            </a:r>
            <a:r>
              <a:rPr lang="en-CA" dirty="0" err="1" smtClean="0"/>
              <a:t>essere</a:t>
            </a:r>
            <a:r>
              <a:rPr lang="en-CA" dirty="0" smtClean="0"/>
              <a:t> molto alto e </a:t>
            </a:r>
            <a:r>
              <a:rPr lang="en-CA" dirty="0" err="1" smtClean="0"/>
              <a:t>certamente</a:t>
            </a:r>
            <a:r>
              <a:rPr lang="en-CA" dirty="0" smtClean="0"/>
              <a:t> </a:t>
            </a:r>
            <a:r>
              <a:rPr lang="en-CA" dirty="0" err="1" smtClean="0"/>
              <a:t>più</a:t>
            </a:r>
            <a:r>
              <a:rPr lang="en-CA" dirty="0" smtClean="0"/>
              <a:t> </a:t>
            </a:r>
            <a:r>
              <a:rPr lang="en-CA" dirty="0" err="1" smtClean="0"/>
              <a:t>di</a:t>
            </a:r>
            <a:r>
              <a:rPr lang="en-CA" dirty="0" smtClean="0"/>
              <a:t> </a:t>
            </a:r>
            <a:r>
              <a:rPr lang="en-CA" dirty="0" err="1" smtClean="0"/>
              <a:t>quanto</a:t>
            </a:r>
            <a:r>
              <a:rPr lang="en-CA" dirty="0" smtClean="0"/>
              <a:t> </a:t>
            </a:r>
            <a:r>
              <a:rPr lang="en-CA" dirty="0" err="1" smtClean="0"/>
              <a:t>un’organizzazione</a:t>
            </a:r>
            <a:r>
              <a:rPr lang="en-CA" dirty="0" smtClean="0"/>
              <a:t> </a:t>
            </a:r>
            <a:r>
              <a:rPr lang="en-CA" dirty="0" err="1" smtClean="0"/>
              <a:t>possa</a:t>
            </a:r>
            <a:r>
              <a:rPr lang="en-CA" dirty="0" smtClean="0"/>
              <a:t> </a:t>
            </a:r>
            <a:r>
              <a:rPr lang="en-CA" dirty="0" err="1" smtClean="0"/>
              <a:t>permettersi</a:t>
            </a:r>
            <a:r>
              <a:rPr lang="en-CA" dirty="0" smtClean="0"/>
              <a:t>, </a:t>
            </a:r>
            <a:r>
              <a:rPr lang="en-CA" dirty="0" err="1" smtClean="0"/>
              <a:t>sia</a:t>
            </a:r>
            <a:r>
              <a:rPr lang="en-CA" dirty="0" smtClean="0"/>
              <a:t> </a:t>
            </a:r>
            <a:r>
              <a:rPr lang="en-CA" dirty="0" err="1" smtClean="0"/>
              <a:t>dal</a:t>
            </a:r>
            <a:r>
              <a:rPr lang="en-CA" dirty="0" smtClean="0"/>
              <a:t> </a:t>
            </a:r>
            <a:r>
              <a:rPr lang="en-CA" dirty="0" err="1" smtClean="0"/>
              <a:t>punto</a:t>
            </a:r>
            <a:r>
              <a:rPr lang="en-CA" dirty="0" smtClean="0"/>
              <a:t> </a:t>
            </a:r>
            <a:r>
              <a:rPr lang="en-CA" dirty="0" err="1" smtClean="0"/>
              <a:t>di</a:t>
            </a:r>
            <a:r>
              <a:rPr lang="en-CA" dirty="0" smtClean="0"/>
              <a:t> vista </a:t>
            </a:r>
            <a:r>
              <a:rPr lang="en-CA" dirty="0" err="1" smtClean="0"/>
              <a:t>fisico</a:t>
            </a:r>
            <a:r>
              <a:rPr lang="en-CA" dirty="0" smtClean="0"/>
              <a:t> </a:t>
            </a:r>
            <a:r>
              <a:rPr lang="en-CA" dirty="0" err="1" smtClean="0"/>
              <a:t>che</a:t>
            </a:r>
            <a:r>
              <a:rPr lang="en-CA" dirty="0" smtClean="0"/>
              <a:t> </a:t>
            </a:r>
            <a:r>
              <a:rPr lang="en-CA" dirty="0" err="1" smtClean="0"/>
              <a:t>da</a:t>
            </a:r>
            <a:r>
              <a:rPr lang="en-CA" dirty="0" smtClean="0"/>
              <a:t> </a:t>
            </a:r>
            <a:r>
              <a:rPr lang="en-CA" dirty="0" err="1" smtClean="0"/>
              <a:t>quello</a:t>
            </a:r>
            <a:r>
              <a:rPr lang="en-CA" dirty="0" smtClean="0"/>
              <a:t> </a:t>
            </a:r>
            <a:r>
              <a:rPr lang="en-CA" dirty="0" err="1" smtClean="0"/>
              <a:t>virtuale</a:t>
            </a:r>
            <a:r>
              <a:rPr lang="en-CA" dirty="0" smtClean="0"/>
              <a:t>.</a:t>
            </a:r>
          </a:p>
          <a:p>
            <a:pPr eaLnBrk="1" hangingPunct="1"/>
            <a:r>
              <a:rPr lang="en-CA" dirty="0" smtClean="0"/>
              <a:t>La </a:t>
            </a:r>
            <a:r>
              <a:rPr lang="en-CA" dirty="0" err="1" smtClean="0"/>
              <a:t>centralizzazione</a:t>
            </a:r>
            <a:r>
              <a:rPr lang="en-CA" dirty="0" smtClean="0"/>
              <a:t> </a:t>
            </a:r>
            <a:r>
              <a:rPr lang="en-CA" dirty="0" err="1" smtClean="0"/>
              <a:t>di</a:t>
            </a:r>
            <a:r>
              <a:rPr lang="en-CA" dirty="0" smtClean="0"/>
              <a:t> </a:t>
            </a:r>
            <a:r>
              <a:rPr lang="en-CA" dirty="0" err="1" smtClean="0"/>
              <a:t>tutte</a:t>
            </a:r>
            <a:r>
              <a:rPr lang="en-CA" dirty="0" smtClean="0"/>
              <a:t> le </a:t>
            </a:r>
            <a:r>
              <a:rPr lang="en-CA" dirty="0" err="1" smtClean="0"/>
              <a:t>risorse</a:t>
            </a:r>
            <a:r>
              <a:rPr lang="en-CA" dirty="0" smtClean="0"/>
              <a:t> </a:t>
            </a:r>
            <a:r>
              <a:rPr lang="en-CA" dirty="0" err="1" smtClean="0"/>
              <a:t>documentarie</a:t>
            </a:r>
            <a:r>
              <a:rPr lang="en-CA" dirty="0" smtClean="0"/>
              <a:t> </a:t>
            </a:r>
            <a:r>
              <a:rPr lang="en-CA" dirty="0" err="1" smtClean="0"/>
              <a:t>rende</a:t>
            </a:r>
            <a:r>
              <a:rPr lang="en-CA" dirty="0" smtClean="0"/>
              <a:t> </a:t>
            </a:r>
            <a:r>
              <a:rPr lang="en-CA" dirty="0" err="1" smtClean="0"/>
              <a:t>più</a:t>
            </a:r>
            <a:r>
              <a:rPr lang="en-CA" dirty="0" smtClean="0"/>
              <a:t> facile </a:t>
            </a:r>
            <a:r>
              <a:rPr lang="en-CA" dirty="0" err="1" smtClean="0"/>
              <a:t>proteggerle</a:t>
            </a:r>
            <a:r>
              <a:rPr lang="en-CA" dirty="0" smtClean="0"/>
              <a:t>.</a:t>
            </a:r>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CA" smtClean="0"/>
              <a:t>Benefici della Nuvola</a:t>
            </a:r>
          </a:p>
        </p:txBody>
      </p:sp>
      <p:sp>
        <p:nvSpPr>
          <p:cNvPr id="18435" name="Content Placeholder 3"/>
          <p:cNvSpPr>
            <a:spLocks noGrp="1"/>
          </p:cNvSpPr>
          <p:nvPr>
            <p:ph idx="1"/>
          </p:nvPr>
        </p:nvSpPr>
        <p:spPr/>
        <p:txBody>
          <a:bodyPr/>
          <a:lstStyle/>
          <a:p>
            <a:pPr eaLnBrk="1" hangingPunct="1">
              <a:buNone/>
            </a:pPr>
            <a:r>
              <a:rPr lang="en-CA" b="1" dirty="0" err="1" smtClean="0"/>
              <a:t>Favorisce</a:t>
            </a:r>
            <a:r>
              <a:rPr lang="en-CA" b="1" dirty="0" smtClean="0"/>
              <a:t> la </a:t>
            </a:r>
            <a:r>
              <a:rPr lang="en-CA" b="1" dirty="0" err="1" smtClean="0"/>
              <a:t>collaborazione</a:t>
            </a:r>
            <a:endParaRPr lang="en-CA" b="1" dirty="0" smtClean="0"/>
          </a:p>
          <a:p>
            <a:pPr eaLnBrk="1" hangingPunct="1"/>
            <a:r>
              <a:rPr lang="en-CA" dirty="0" err="1" smtClean="0"/>
              <a:t>Permette</a:t>
            </a:r>
            <a:r>
              <a:rPr lang="en-CA" dirty="0" smtClean="0"/>
              <a:t> </a:t>
            </a:r>
            <a:r>
              <a:rPr lang="en-CA" dirty="0" err="1" smtClean="0"/>
              <a:t>più</a:t>
            </a:r>
            <a:r>
              <a:rPr lang="en-CA" dirty="0" smtClean="0"/>
              <a:t> </a:t>
            </a:r>
            <a:r>
              <a:rPr lang="en-CA" dirty="0" err="1" smtClean="0"/>
              <a:t>efficienza</a:t>
            </a:r>
            <a:r>
              <a:rPr lang="en-CA" dirty="0" smtClean="0"/>
              <a:t> </a:t>
            </a:r>
            <a:r>
              <a:rPr lang="en-CA" dirty="0" err="1" smtClean="0"/>
              <a:t>nella</a:t>
            </a:r>
            <a:r>
              <a:rPr lang="en-CA" dirty="0" smtClean="0"/>
              <a:t> </a:t>
            </a:r>
            <a:r>
              <a:rPr lang="en-CA" dirty="0" err="1" smtClean="0"/>
              <a:t>collaborazione</a:t>
            </a:r>
            <a:r>
              <a:rPr lang="en-CA" dirty="0" smtClean="0"/>
              <a:t> </a:t>
            </a:r>
            <a:r>
              <a:rPr lang="en-CA" dirty="0" err="1" smtClean="0"/>
              <a:t>perchè</a:t>
            </a:r>
            <a:r>
              <a:rPr lang="en-CA" dirty="0" smtClean="0"/>
              <a:t> </a:t>
            </a:r>
            <a:r>
              <a:rPr lang="en-CA" dirty="0" err="1" smtClean="0"/>
              <a:t>tutto</a:t>
            </a:r>
            <a:r>
              <a:rPr lang="en-CA" dirty="0" smtClean="0"/>
              <a:t> </a:t>
            </a:r>
            <a:r>
              <a:rPr lang="en-CA" dirty="0" err="1" smtClean="0"/>
              <a:t>il</a:t>
            </a:r>
            <a:r>
              <a:rPr lang="en-CA" dirty="0" smtClean="0"/>
              <a:t> </a:t>
            </a:r>
            <a:r>
              <a:rPr lang="en-CA" dirty="0" err="1" smtClean="0"/>
              <a:t>materiale</a:t>
            </a:r>
            <a:r>
              <a:rPr lang="en-CA" dirty="0" smtClean="0"/>
              <a:t> è in </a:t>
            </a:r>
            <a:r>
              <a:rPr lang="en-CA" dirty="0" err="1" smtClean="0"/>
              <a:t>formato</a:t>
            </a:r>
            <a:r>
              <a:rPr lang="en-CA" dirty="0" smtClean="0"/>
              <a:t> </a:t>
            </a:r>
            <a:r>
              <a:rPr lang="en-CA" dirty="0" err="1" smtClean="0"/>
              <a:t>compatibile</a:t>
            </a:r>
            <a:r>
              <a:rPr lang="en-CA" dirty="0" smtClean="0"/>
              <a:t> </a:t>
            </a:r>
            <a:r>
              <a:rPr lang="en-CA" dirty="0" err="1" smtClean="0"/>
              <a:t>quando</a:t>
            </a:r>
            <a:r>
              <a:rPr lang="en-CA" dirty="0" smtClean="0"/>
              <a:t> </a:t>
            </a:r>
            <a:r>
              <a:rPr lang="en-CA" dirty="0" err="1" smtClean="0"/>
              <a:t>si</a:t>
            </a:r>
            <a:r>
              <a:rPr lang="en-CA" dirty="0" smtClean="0"/>
              <a:t> accede ad </a:t>
            </a:r>
            <a:r>
              <a:rPr lang="en-CA" dirty="0" err="1" smtClean="0"/>
              <a:t>esso</a:t>
            </a:r>
            <a:r>
              <a:rPr lang="en-CA" dirty="0" smtClean="0"/>
              <a:t> </a:t>
            </a:r>
            <a:r>
              <a:rPr lang="en-CA" dirty="0" err="1" smtClean="0"/>
              <a:t>dal</a:t>
            </a:r>
            <a:r>
              <a:rPr lang="en-CA" dirty="0" smtClean="0"/>
              <a:t> web browser.</a:t>
            </a:r>
          </a:p>
          <a:p>
            <a:pPr eaLnBrk="1" hangingPunct="1"/>
            <a:r>
              <a:rPr lang="en-CA" dirty="0" err="1" smtClean="0"/>
              <a:t>Rende</a:t>
            </a:r>
            <a:r>
              <a:rPr lang="en-CA" dirty="0" smtClean="0"/>
              <a:t> </a:t>
            </a:r>
            <a:r>
              <a:rPr lang="en-CA" dirty="0" err="1" smtClean="0"/>
              <a:t>possibile</a:t>
            </a:r>
            <a:r>
              <a:rPr lang="en-CA" dirty="0" smtClean="0"/>
              <a:t> </a:t>
            </a:r>
            <a:r>
              <a:rPr lang="en-CA" dirty="0" err="1" smtClean="0"/>
              <a:t>interagire</a:t>
            </a:r>
            <a:r>
              <a:rPr lang="en-CA" dirty="0" smtClean="0"/>
              <a:t> </a:t>
            </a:r>
            <a:r>
              <a:rPr lang="en-CA" dirty="0" err="1" smtClean="0"/>
              <a:t>avendo</a:t>
            </a:r>
            <a:r>
              <a:rPr lang="en-CA" dirty="0" smtClean="0"/>
              <a:t> </a:t>
            </a:r>
            <a:r>
              <a:rPr lang="en-CA" dirty="0" err="1" smtClean="0"/>
              <a:t>l’informazione</a:t>
            </a:r>
            <a:r>
              <a:rPr lang="en-CA" dirty="0" smtClean="0"/>
              <a:t> </a:t>
            </a:r>
            <a:r>
              <a:rPr lang="en-CA" dirty="0" err="1" smtClean="0"/>
              <a:t>accessibile</a:t>
            </a:r>
            <a:r>
              <a:rPr lang="en-CA" dirty="0" smtClean="0"/>
              <a:t> </a:t>
            </a:r>
            <a:r>
              <a:rPr lang="en-CA" dirty="0" err="1" smtClean="0"/>
              <a:t>da</a:t>
            </a:r>
            <a:r>
              <a:rPr lang="en-CA" dirty="0" smtClean="0"/>
              <a:t> </a:t>
            </a:r>
            <a:r>
              <a:rPr lang="en-CA" dirty="0" err="1" smtClean="0"/>
              <a:t>molte</a:t>
            </a:r>
            <a:r>
              <a:rPr lang="en-CA" dirty="0" smtClean="0"/>
              <a:t> </a:t>
            </a:r>
            <a:r>
              <a:rPr lang="en-CA" dirty="0" err="1" smtClean="0"/>
              <a:t>aree</a:t>
            </a:r>
            <a:r>
              <a:rPr lang="en-CA" dirty="0" smtClean="0"/>
              <a:t> </a:t>
            </a:r>
            <a:r>
              <a:rPr lang="en-CA" dirty="0" err="1" smtClean="0"/>
              <a:t>geografiche</a:t>
            </a:r>
            <a:r>
              <a:rPr lang="en-CA" dirty="0" smtClean="0"/>
              <a:t> </a:t>
            </a:r>
            <a:r>
              <a:rPr lang="en-CA" dirty="0" err="1" smtClean="0"/>
              <a:t>allo</a:t>
            </a:r>
            <a:r>
              <a:rPr lang="en-CA" dirty="0" smtClean="0"/>
              <a:t> </a:t>
            </a:r>
            <a:r>
              <a:rPr lang="en-CA" dirty="0" err="1" smtClean="0"/>
              <a:t>stesso</a:t>
            </a:r>
            <a:r>
              <a:rPr lang="en-CA" dirty="0" smtClean="0"/>
              <a:t> tempo. </a:t>
            </a:r>
          </a:p>
          <a:p>
            <a:pPr eaLnBrk="1" hangingPunct="1"/>
            <a:r>
              <a:rPr lang="en-CA" dirty="0" err="1" smtClean="0"/>
              <a:t>Pensate</a:t>
            </a:r>
            <a:r>
              <a:rPr lang="en-CA" dirty="0" smtClean="0"/>
              <a:t> a Google Docs.</a:t>
            </a:r>
          </a:p>
          <a:p>
            <a:pPr eaLnBrk="1" hangingPunct="1"/>
            <a:endParaRPr lang="en-CA" dirty="0" smtClean="0"/>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CA" smtClean="0"/>
              <a:t>Rischi della Nuvola</a:t>
            </a:r>
          </a:p>
        </p:txBody>
      </p:sp>
      <p:sp>
        <p:nvSpPr>
          <p:cNvPr id="20483" name="Content Placeholder 3"/>
          <p:cNvSpPr>
            <a:spLocks noGrp="1"/>
          </p:cNvSpPr>
          <p:nvPr>
            <p:ph idx="1"/>
          </p:nvPr>
        </p:nvSpPr>
        <p:spPr/>
        <p:txBody>
          <a:bodyPr/>
          <a:lstStyle/>
          <a:p>
            <a:pPr eaLnBrk="1" hangingPunct="1">
              <a:buNone/>
            </a:pPr>
            <a:r>
              <a:rPr lang="en-CA" b="1" dirty="0" err="1" smtClean="0"/>
              <a:t>Impossibile</a:t>
            </a:r>
            <a:r>
              <a:rPr lang="en-CA" b="1" dirty="0" smtClean="0"/>
              <a:t> </a:t>
            </a:r>
            <a:r>
              <a:rPr lang="en-CA" b="1" dirty="0" err="1" smtClean="0"/>
              <a:t>pianificare</a:t>
            </a:r>
            <a:r>
              <a:rPr lang="en-CA" b="1" dirty="0" smtClean="0"/>
              <a:t> </a:t>
            </a:r>
            <a:r>
              <a:rPr lang="en-CA" b="1" dirty="0" err="1" smtClean="0"/>
              <a:t>i</a:t>
            </a:r>
            <a:r>
              <a:rPr lang="en-CA" b="1" dirty="0" smtClean="0"/>
              <a:t> </a:t>
            </a:r>
            <a:r>
              <a:rPr lang="en-CA" b="1" dirty="0" err="1" smtClean="0"/>
              <a:t>costi</a:t>
            </a:r>
            <a:endParaRPr lang="en-CA" b="1" dirty="0" smtClean="0"/>
          </a:p>
          <a:p>
            <a:pPr eaLnBrk="1" hangingPunct="1"/>
            <a:r>
              <a:rPr lang="en-CA" sz="2800" dirty="0" err="1" smtClean="0"/>
              <a:t>Dopo</a:t>
            </a:r>
            <a:r>
              <a:rPr lang="en-CA" sz="2800" dirty="0" smtClean="0"/>
              <a:t> aver </a:t>
            </a:r>
            <a:r>
              <a:rPr lang="en-CA" sz="2800" dirty="0" err="1" smtClean="0"/>
              <a:t>calcolato</a:t>
            </a:r>
            <a:r>
              <a:rPr lang="en-CA" sz="2800" dirty="0" smtClean="0"/>
              <a:t> </a:t>
            </a:r>
            <a:r>
              <a:rPr lang="en-CA" sz="2800" dirty="0" err="1" smtClean="0"/>
              <a:t>i</a:t>
            </a:r>
            <a:r>
              <a:rPr lang="en-CA" sz="2800" dirty="0" smtClean="0"/>
              <a:t> </a:t>
            </a:r>
            <a:r>
              <a:rPr lang="en-CA" sz="2800" dirty="0" err="1" smtClean="0"/>
              <a:t>costi</a:t>
            </a:r>
            <a:r>
              <a:rPr lang="en-CA" sz="2800" dirty="0" smtClean="0"/>
              <a:t> </a:t>
            </a:r>
            <a:r>
              <a:rPr lang="en-CA" sz="2800" dirty="0" err="1" smtClean="0"/>
              <a:t>di</a:t>
            </a:r>
            <a:r>
              <a:rPr lang="en-CA" sz="2800" dirty="0" smtClean="0"/>
              <a:t> </a:t>
            </a:r>
            <a:r>
              <a:rPr lang="en-CA" sz="2800" dirty="0" err="1" smtClean="0"/>
              <a:t>sottoscrizione</a:t>
            </a:r>
            <a:r>
              <a:rPr lang="en-CA" sz="2800" dirty="0" smtClean="0"/>
              <a:t>, </a:t>
            </a:r>
            <a:r>
              <a:rPr lang="en-CA" sz="2800" dirty="0" err="1" smtClean="0"/>
              <a:t>trasferimento</a:t>
            </a:r>
            <a:r>
              <a:rPr lang="en-CA" sz="2800" dirty="0" smtClean="0"/>
              <a:t>, e </a:t>
            </a:r>
            <a:r>
              <a:rPr lang="en-CA" sz="2800" dirty="0" err="1" smtClean="0"/>
              <a:t>attivazione</a:t>
            </a:r>
            <a:r>
              <a:rPr lang="en-CA" sz="2800" dirty="0" smtClean="0"/>
              <a:t>, </a:t>
            </a:r>
            <a:r>
              <a:rPr lang="en-CA" sz="2800" dirty="0" err="1" smtClean="0"/>
              <a:t>il</a:t>
            </a:r>
            <a:r>
              <a:rPr lang="en-CA" sz="2800" dirty="0" smtClean="0"/>
              <a:t> </a:t>
            </a:r>
            <a:r>
              <a:rPr lang="en-CA" sz="2800" dirty="0" err="1" smtClean="0"/>
              <a:t>resto</a:t>
            </a:r>
            <a:r>
              <a:rPr lang="en-CA" sz="2800" dirty="0" smtClean="0"/>
              <a:t> </a:t>
            </a:r>
            <a:r>
              <a:rPr lang="en-CA" sz="2800" dirty="0" smtClean="0"/>
              <a:t>è </a:t>
            </a:r>
            <a:r>
              <a:rPr lang="en-CA" sz="2800" dirty="0" err="1" smtClean="0"/>
              <a:t>imprevedibile</a:t>
            </a:r>
            <a:r>
              <a:rPr lang="en-CA" sz="2800" dirty="0" smtClean="0"/>
              <a:t>. Si </a:t>
            </a:r>
            <a:r>
              <a:rPr lang="en-CA" sz="2800" dirty="0" err="1" smtClean="0"/>
              <a:t>può</a:t>
            </a:r>
            <a:r>
              <a:rPr lang="en-CA" sz="2800" dirty="0" smtClean="0"/>
              <a:t> </a:t>
            </a:r>
            <a:r>
              <a:rPr lang="en-CA" sz="2800" dirty="0" err="1" smtClean="0"/>
              <a:t>anche</a:t>
            </a:r>
            <a:r>
              <a:rPr lang="en-CA" sz="2800" dirty="0" smtClean="0"/>
              <a:t> </a:t>
            </a:r>
            <a:r>
              <a:rPr lang="en-CA" sz="2800" dirty="0" err="1" smtClean="0"/>
              <a:t>ricevere</a:t>
            </a:r>
            <a:r>
              <a:rPr lang="en-CA" sz="2800" dirty="0" smtClean="0"/>
              <a:t> un </a:t>
            </a:r>
            <a:r>
              <a:rPr lang="en-CA" sz="2800" dirty="0" err="1" smtClean="0"/>
              <a:t>conto</a:t>
            </a:r>
            <a:r>
              <a:rPr lang="en-CA" sz="2800" dirty="0" smtClean="0"/>
              <a:t> per </a:t>
            </a:r>
            <a:r>
              <a:rPr lang="en-CA" sz="2800" dirty="0" err="1" smtClean="0"/>
              <a:t>il</a:t>
            </a:r>
            <a:r>
              <a:rPr lang="en-CA" sz="2800" dirty="0" smtClean="0"/>
              <a:t> </a:t>
            </a:r>
            <a:r>
              <a:rPr lang="en-CA" sz="2800" dirty="0" err="1" smtClean="0"/>
              <a:t>costo</a:t>
            </a:r>
            <a:r>
              <a:rPr lang="en-CA" sz="2800" dirty="0" smtClean="0"/>
              <a:t> </a:t>
            </a:r>
            <a:r>
              <a:rPr lang="en-CA" sz="2800" dirty="0" err="1" smtClean="0"/>
              <a:t>della</a:t>
            </a:r>
            <a:r>
              <a:rPr lang="en-CA" sz="2800" dirty="0" smtClean="0"/>
              <a:t> </a:t>
            </a:r>
            <a:r>
              <a:rPr lang="en-CA" sz="2800" dirty="0" err="1" smtClean="0"/>
              <a:t>licenza</a:t>
            </a:r>
            <a:r>
              <a:rPr lang="en-CA" sz="2800" dirty="0" smtClean="0"/>
              <a:t> </a:t>
            </a:r>
            <a:r>
              <a:rPr lang="en-CA" sz="2800" dirty="0" err="1" smtClean="0"/>
              <a:t>che</a:t>
            </a:r>
            <a:r>
              <a:rPr lang="en-CA" sz="2800" dirty="0" smtClean="0"/>
              <a:t> non </a:t>
            </a:r>
            <a:r>
              <a:rPr lang="en-CA" sz="2800" dirty="0" err="1" smtClean="0"/>
              <a:t>ci</a:t>
            </a:r>
            <a:r>
              <a:rPr lang="en-CA" sz="2800" dirty="0" smtClean="0"/>
              <a:t> </a:t>
            </a:r>
            <a:r>
              <a:rPr lang="en-CA" sz="2800" dirty="0" err="1" smtClean="0"/>
              <a:t>si</a:t>
            </a:r>
            <a:r>
              <a:rPr lang="en-CA" sz="2800" dirty="0" smtClean="0"/>
              <a:t> </a:t>
            </a:r>
            <a:r>
              <a:rPr lang="en-CA" sz="2800" dirty="0" err="1" smtClean="0"/>
              <a:t>aspetta</a:t>
            </a:r>
            <a:r>
              <a:rPr lang="en-CA" sz="2800" dirty="0" smtClean="0"/>
              <a:t> (Google/LA City).</a:t>
            </a:r>
          </a:p>
          <a:p>
            <a:pPr eaLnBrk="1" hangingPunct="1"/>
            <a:r>
              <a:rPr lang="en-CA" sz="2800" dirty="0" err="1" smtClean="0"/>
              <a:t>Variabilità</a:t>
            </a:r>
            <a:r>
              <a:rPr lang="en-CA" sz="2800" dirty="0" smtClean="0"/>
              <a:t> </a:t>
            </a:r>
            <a:r>
              <a:rPr lang="en-CA" sz="2800" dirty="0" err="1" smtClean="0"/>
              <a:t>dei</a:t>
            </a:r>
            <a:r>
              <a:rPr lang="en-CA" sz="2800" dirty="0" smtClean="0"/>
              <a:t> </a:t>
            </a:r>
            <a:r>
              <a:rPr lang="en-CA" sz="2800" dirty="0" err="1" smtClean="0"/>
              <a:t>costi</a:t>
            </a:r>
            <a:r>
              <a:rPr lang="en-CA" sz="2800" dirty="0" smtClean="0"/>
              <a:t> a </a:t>
            </a:r>
            <a:r>
              <a:rPr lang="en-CA" sz="2800" dirty="0" err="1" smtClean="0"/>
              <a:t>seconda</a:t>
            </a:r>
            <a:r>
              <a:rPr lang="en-CA" sz="2800" dirty="0" smtClean="0"/>
              <a:t> </a:t>
            </a:r>
            <a:r>
              <a:rPr lang="en-CA" sz="2800" dirty="0" err="1" smtClean="0"/>
              <a:t>della</a:t>
            </a:r>
            <a:r>
              <a:rPr lang="en-CA" sz="2800" dirty="0" smtClean="0"/>
              <a:t> </a:t>
            </a:r>
            <a:r>
              <a:rPr lang="en-CA" sz="2800" dirty="0" err="1" smtClean="0"/>
              <a:t>quantità</a:t>
            </a:r>
            <a:r>
              <a:rPr lang="en-CA" sz="2800" dirty="0" smtClean="0"/>
              <a:t> </a:t>
            </a:r>
            <a:r>
              <a:rPr lang="en-CA" sz="2800" dirty="0" err="1" smtClean="0"/>
              <a:t>di</a:t>
            </a:r>
            <a:r>
              <a:rPr lang="en-CA" sz="2800" dirty="0" smtClean="0"/>
              <a:t> </a:t>
            </a:r>
            <a:r>
              <a:rPr lang="en-CA" sz="2800" dirty="0" err="1" smtClean="0"/>
              <a:t>uso</a:t>
            </a:r>
            <a:r>
              <a:rPr lang="en-CA" sz="2800" dirty="0" smtClean="0"/>
              <a:t>-non </a:t>
            </a:r>
            <a:r>
              <a:rPr lang="en-CA" sz="2800" dirty="0" err="1" smtClean="0"/>
              <a:t>c’è</a:t>
            </a:r>
            <a:r>
              <a:rPr lang="en-CA" sz="2800" dirty="0" smtClean="0"/>
              <a:t> un </a:t>
            </a:r>
            <a:r>
              <a:rPr lang="en-CA" sz="2800" dirty="0" err="1" smtClean="0"/>
              <a:t>costo</a:t>
            </a:r>
            <a:r>
              <a:rPr lang="en-CA" sz="2800" dirty="0" smtClean="0"/>
              <a:t> </a:t>
            </a:r>
            <a:r>
              <a:rPr lang="en-CA" sz="2800" dirty="0" err="1" smtClean="0"/>
              <a:t>mensile</a:t>
            </a:r>
            <a:r>
              <a:rPr lang="en-CA" sz="2800" dirty="0" smtClean="0"/>
              <a:t> </a:t>
            </a:r>
            <a:r>
              <a:rPr lang="en-CA" sz="2800" dirty="0" err="1" smtClean="0"/>
              <a:t>prestabilito</a:t>
            </a:r>
            <a:r>
              <a:rPr lang="en-CA" sz="2800" dirty="0" smtClean="0"/>
              <a:t>.</a:t>
            </a:r>
          </a:p>
          <a:p>
            <a:pPr eaLnBrk="1" hangingPunct="1">
              <a:buFont typeface="Wingdings" pitchFamily="2" charset="2"/>
              <a:buChar char="ü"/>
            </a:pPr>
            <a:endParaRPr lang="en-CA" dirty="0" smtClean="0"/>
          </a:p>
          <a:p>
            <a:pPr eaLnBrk="1" hangingPunct="1"/>
            <a:endParaRPr lang="en-CA" dirty="0" smtClean="0"/>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CA" smtClean="0"/>
              <a:t>Rischi della Nuvola</a:t>
            </a:r>
          </a:p>
        </p:txBody>
      </p:sp>
      <p:sp>
        <p:nvSpPr>
          <p:cNvPr id="21507" name="Content Placeholder 3"/>
          <p:cNvSpPr>
            <a:spLocks noGrp="1"/>
          </p:cNvSpPr>
          <p:nvPr>
            <p:ph idx="1"/>
          </p:nvPr>
        </p:nvSpPr>
        <p:spPr/>
        <p:txBody>
          <a:bodyPr/>
          <a:lstStyle/>
          <a:p>
            <a:pPr eaLnBrk="1" hangingPunct="1">
              <a:buNone/>
            </a:pPr>
            <a:r>
              <a:rPr lang="en-CA" b="1" dirty="0" err="1" smtClean="0"/>
              <a:t>L’affidabilità</a:t>
            </a:r>
            <a:r>
              <a:rPr lang="en-CA" b="1" dirty="0" smtClean="0"/>
              <a:t> non è </a:t>
            </a:r>
            <a:r>
              <a:rPr lang="en-CA" b="1" dirty="0" err="1" smtClean="0"/>
              <a:t>completa</a:t>
            </a:r>
            <a:endParaRPr lang="en-CA" b="1" dirty="0" smtClean="0"/>
          </a:p>
          <a:p>
            <a:pPr eaLnBrk="1" hangingPunct="1"/>
            <a:r>
              <a:rPr lang="en-CA" sz="2800" dirty="0" smtClean="0"/>
              <a:t>La </a:t>
            </a:r>
            <a:r>
              <a:rPr lang="en-CA" sz="2800" dirty="0" err="1" smtClean="0"/>
              <a:t>Nuvola</a:t>
            </a:r>
            <a:r>
              <a:rPr lang="en-CA" sz="2800" dirty="0" smtClean="0"/>
              <a:t> </a:t>
            </a:r>
            <a:r>
              <a:rPr lang="en-CA" sz="2800" dirty="0" err="1" smtClean="0"/>
              <a:t>può</a:t>
            </a:r>
            <a:r>
              <a:rPr lang="en-CA" sz="2800" dirty="0" smtClean="0"/>
              <a:t> </a:t>
            </a:r>
            <a:r>
              <a:rPr lang="en-CA" sz="2800" dirty="0" err="1" smtClean="0"/>
              <a:t>andare</a:t>
            </a:r>
            <a:r>
              <a:rPr lang="en-CA" sz="2800" dirty="0" smtClean="0"/>
              <a:t> in </a:t>
            </a:r>
            <a:r>
              <a:rPr lang="en-CA" sz="2800" dirty="0" err="1" smtClean="0"/>
              <a:t>bancarotta</a:t>
            </a:r>
            <a:r>
              <a:rPr lang="en-CA" sz="2800" dirty="0" smtClean="0"/>
              <a:t>, </a:t>
            </a:r>
            <a:r>
              <a:rPr lang="en-CA" sz="2800" dirty="0" err="1" smtClean="0"/>
              <a:t>sparire</a:t>
            </a:r>
            <a:r>
              <a:rPr lang="en-CA" sz="2800" dirty="0" smtClean="0"/>
              <a:t> o </a:t>
            </a:r>
            <a:r>
              <a:rPr lang="en-CA" sz="2800" dirty="0" err="1" smtClean="0"/>
              <a:t>essere</a:t>
            </a:r>
            <a:r>
              <a:rPr lang="en-CA" sz="2800" dirty="0" smtClean="0"/>
              <a:t> </a:t>
            </a:r>
            <a:r>
              <a:rPr lang="en-CA" sz="2800" dirty="0" err="1" smtClean="0"/>
              <a:t>venduta</a:t>
            </a:r>
            <a:r>
              <a:rPr lang="en-CA" sz="2800" dirty="0" smtClean="0"/>
              <a:t>. I </a:t>
            </a:r>
            <a:r>
              <a:rPr lang="en-CA" sz="2800" dirty="0" err="1" smtClean="0"/>
              <a:t>documenti</a:t>
            </a:r>
            <a:r>
              <a:rPr lang="en-CA" sz="2800" dirty="0" smtClean="0"/>
              <a:t> </a:t>
            </a:r>
            <a:r>
              <a:rPr lang="en-CA" sz="2800" dirty="0" err="1" smtClean="0"/>
              <a:t>possono</a:t>
            </a:r>
            <a:r>
              <a:rPr lang="en-CA" sz="2800" dirty="0" smtClean="0"/>
              <a:t> </a:t>
            </a:r>
            <a:r>
              <a:rPr lang="en-CA" sz="2800" dirty="0" err="1" smtClean="0"/>
              <a:t>sparire</a:t>
            </a:r>
            <a:r>
              <a:rPr lang="en-CA" sz="2800" dirty="0" smtClean="0"/>
              <a:t> per </a:t>
            </a:r>
            <a:r>
              <a:rPr lang="en-CA" sz="2800" dirty="0" err="1" smtClean="0"/>
              <a:t>l’azione</a:t>
            </a:r>
            <a:r>
              <a:rPr lang="en-CA" sz="2800" dirty="0" smtClean="0"/>
              <a:t> </a:t>
            </a:r>
            <a:r>
              <a:rPr lang="en-CA" sz="2800" dirty="0" err="1" smtClean="0"/>
              <a:t>di</a:t>
            </a:r>
            <a:r>
              <a:rPr lang="en-CA" sz="2800" dirty="0" smtClean="0"/>
              <a:t> un </a:t>
            </a:r>
            <a:r>
              <a:rPr lang="en-CA" sz="2800" dirty="0" err="1" smtClean="0"/>
              <a:t>impiegato</a:t>
            </a:r>
            <a:r>
              <a:rPr lang="en-CA" sz="2800" dirty="0" smtClean="0"/>
              <a:t> (e.g. Zodiac Island vs. </a:t>
            </a:r>
            <a:r>
              <a:rPr lang="en-CA" sz="2800" dirty="0" err="1" smtClean="0"/>
              <a:t>CyberLynk</a:t>
            </a:r>
            <a:r>
              <a:rPr lang="en-CA" sz="2800" dirty="0" smtClean="0"/>
              <a:t>)</a:t>
            </a:r>
          </a:p>
          <a:p>
            <a:pPr eaLnBrk="1" hangingPunct="1"/>
            <a:r>
              <a:rPr lang="en-CA" sz="2800" dirty="0" smtClean="0"/>
              <a:t>La </a:t>
            </a:r>
            <a:r>
              <a:rPr lang="en-CA" sz="2800" dirty="0" err="1" smtClean="0"/>
              <a:t>Nuvola</a:t>
            </a:r>
            <a:r>
              <a:rPr lang="en-CA" sz="2800" dirty="0" smtClean="0"/>
              <a:t> </a:t>
            </a:r>
            <a:r>
              <a:rPr lang="en-CA" sz="2800" dirty="0" err="1" smtClean="0"/>
              <a:t>può</a:t>
            </a:r>
            <a:r>
              <a:rPr lang="en-CA" sz="2800" dirty="0" smtClean="0"/>
              <a:t> </a:t>
            </a:r>
            <a:r>
              <a:rPr lang="en-CA" sz="2800" dirty="0" err="1" smtClean="0"/>
              <a:t>perdere</a:t>
            </a:r>
            <a:r>
              <a:rPr lang="en-CA" sz="2800" dirty="0" smtClean="0"/>
              <a:t> </a:t>
            </a:r>
            <a:r>
              <a:rPr lang="en-CA" sz="2800" dirty="0" err="1" smtClean="0"/>
              <a:t>traccia</a:t>
            </a:r>
            <a:r>
              <a:rPr lang="en-CA" sz="2800" dirty="0" smtClean="0"/>
              <a:t> </a:t>
            </a:r>
            <a:r>
              <a:rPr lang="en-CA" sz="2800" dirty="0" err="1" smtClean="0"/>
              <a:t>di</a:t>
            </a:r>
            <a:r>
              <a:rPr lang="en-CA" sz="2800" dirty="0" smtClean="0"/>
              <a:t> </a:t>
            </a:r>
            <a:r>
              <a:rPr lang="en-CA" sz="2800" dirty="0" err="1" smtClean="0"/>
              <a:t>documenti</a:t>
            </a:r>
            <a:r>
              <a:rPr lang="en-CA" sz="2800" dirty="0" smtClean="0"/>
              <a:t> e </a:t>
            </a:r>
            <a:r>
              <a:rPr lang="en-CA" sz="2800" dirty="0" err="1" smtClean="0"/>
              <a:t>può</a:t>
            </a:r>
            <a:r>
              <a:rPr lang="en-CA" sz="2800" dirty="0" smtClean="0"/>
              <a:t> non </a:t>
            </a:r>
            <a:r>
              <a:rPr lang="en-CA" sz="2800" dirty="0" err="1" smtClean="0"/>
              <a:t>essere</a:t>
            </a:r>
            <a:r>
              <a:rPr lang="en-CA" sz="2800" dirty="0" smtClean="0"/>
              <a:t> in </a:t>
            </a:r>
            <a:r>
              <a:rPr lang="en-CA" sz="2800" dirty="0" err="1" smtClean="0"/>
              <a:t>grado</a:t>
            </a:r>
            <a:r>
              <a:rPr lang="en-CA" sz="2800" dirty="0" smtClean="0"/>
              <a:t> </a:t>
            </a:r>
            <a:r>
              <a:rPr lang="en-CA" sz="2800" dirty="0" err="1" smtClean="0"/>
              <a:t>di</a:t>
            </a:r>
            <a:r>
              <a:rPr lang="en-CA" sz="2800" dirty="0" smtClean="0"/>
              <a:t> </a:t>
            </a:r>
            <a:r>
              <a:rPr lang="en-CA" sz="2800" dirty="0" err="1" smtClean="0"/>
              <a:t>trovarli</a:t>
            </a:r>
            <a:r>
              <a:rPr lang="en-CA" sz="2800" dirty="0" smtClean="0"/>
              <a:t> </a:t>
            </a:r>
            <a:r>
              <a:rPr lang="en-CA" sz="2800" dirty="0" err="1" smtClean="0"/>
              <a:t>perchè</a:t>
            </a:r>
            <a:r>
              <a:rPr lang="en-CA" sz="2800" dirty="0" smtClean="0"/>
              <a:t> a volte </a:t>
            </a:r>
            <a:r>
              <a:rPr lang="en-CA" sz="2800" dirty="0" err="1" smtClean="0"/>
              <a:t>il</a:t>
            </a:r>
            <a:r>
              <a:rPr lang="en-CA" sz="2800" dirty="0" smtClean="0"/>
              <a:t> backup </a:t>
            </a:r>
            <a:r>
              <a:rPr lang="en-CA" sz="2800" dirty="0" err="1" smtClean="0"/>
              <a:t>fallisce</a:t>
            </a:r>
            <a:r>
              <a:rPr lang="en-CA" sz="2800" dirty="0" smtClean="0"/>
              <a:t>.</a:t>
            </a:r>
          </a:p>
          <a:p>
            <a:pPr eaLnBrk="1" hangingPunct="1"/>
            <a:endParaRPr lang="en-CA" dirty="0" smtClean="0"/>
          </a:p>
          <a:p>
            <a:pPr eaLnBrk="1" hangingPunct="1"/>
            <a:endParaRPr lang="en-CA"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CA" smtClean="0"/>
              <a:t>Rischi della Nuvola</a:t>
            </a:r>
          </a:p>
        </p:txBody>
      </p:sp>
      <p:sp>
        <p:nvSpPr>
          <p:cNvPr id="4" name="Content Placeholder 3"/>
          <p:cNvSpPr>
            <a:spLocks noGrp="1"/>
          </p:cNvSpPr>
          <p:nvPr>
            <p:ph idx="1"/>
          </p:nvPr>
        </p:nvSpPr>
        <p:spPr/>
        <p:txBody>
          <a:bodyPr rtlCol="0">
            <a:normAutofit fontScale="70000" lnSpcReduction="20000"/>
          </a:bodyPr>
          <a:lstStyle/>
          <a:p>
            <a:pPr eaLnBrk="1" fontAlgn="auto" hangingPunct="1">
              <a:spcAft>
                <a:spcPts val="0"/>
              </a:spcAft>
              <a:buNone/>
              <a:defRPr/>
            </a:pPr>
            <a:r>
              <a:rPr lang="en-CA" sz="4600" b="1" dirty="0" smtClean="0"/>
              <a:t>La </a:t>
            </a:r>
            <a:r>
              <a:rPr lang="en-CA" sz="4600" b="1" dirty="0" err="1" smtClean="0"/>
              <a:t>sicurezza</a:t>
            </a:r>
            <a:r>
              <a:rPr lang="en-CA" sz="4600" b="1" dirty="0" smtClean="0"/>
              <a:t> non è </a:t>
            </a:r>
            <a:r>
              <a:rPr lang="en-CA" sz="4600" b="1" dirty="0" err="1" smtClean="0"/>
              <a:t>assoluta</a:t>
            </a:r>
            <a:endParaRPr lang="en-CA" sz="4600" b="1" dirty="0" smtClean="0"/>
          </a:p>
          <a:p>
            <a:pPr eaLnBrk="1" fontAlgn="auto" hangingPunct="1">
              <a:spcAft>
                <a:spcPts val="0"/>
              </a:spcAft>
              <a:buNone/>
              <a:defRPr/>
            </a:pPr>
            <a:endParaRPr lang="en-CA" sz="4600" b="1" dirty="0" smtClean="0"/>
          </a:p>
          <a:p>
            <a:pPr eaLnBrk="1" fontAlgn="auto" hangingPunct="1">
              <a:spcAft>
                <a:spcPts val="0"/>
              </a:spcAft>
              <a:defRPr/>
            </a:pPr>
            <a:r>
              <a:rPr lang="en-CA" dirty="0" err="1" smtClean="0"/>
              <a:t>Bisogna</a:t>
            </a:r>
            <a:r>
              <a:rPr lang="en-CA" dirty="0" smtClean="0"/>
              <a:t> </a:t>
            </a:r>
            <a:r>
              <a:rPr lang="en-CA" dirty="0" err="1" smtClean="0"/>
              <a:t>affidarsi</a:t>
            </a:r>
            <a:r>
              <a:rPr lang="en-CA" dirty="0" smtClean="0"/>
              <a:t> </a:t>
            </a:r>
            <a:r>
              <a:rPr lang="en-CA" dirty="0" err="1" smtClean="0"/>
              <a:t>completamente</a:t>
            </a:r>
            <a:r>
              <a:rPr lang="en-CA" dirty="0" smtClean="0"/>
              <a:t> </a:t>
            </a:r>
            <a:r>
              <a:rPr lang="en-CA" dirty="0" smtClean="0"/>
              <a:t>al provider, ma </a:t>
            </a:r>
            <a:r>
              <a:rPr lang="en-CA" dirty="0" err="1" smtClean="0"/>
              <a:t>si</a:t>
            </a:r>
            <a:r>
              <a:rPr lang="en-CA" dirty="0" smtClean="0"/>
              <a:t> </a:t>
            </a:r>
            <a:r>
              <a:rPr lang="en-CA" dirty="0" err="1" smtClean="0"/>
              <a:t>può</a:t>
            </a:r>
            <a:r>
              <a:rPr lang="en-CA" dirty="0" smtClean="0"/>
              <a:t> </a:t>
            </a:r>
            <a:r>
              <a:rPr lang="en-CA" dirty="0" err="1" smtClean="0"/>
              <a:t>pensare</a:t>
            </a:r>
            <a:r>
              <a:rPr lang="en-CA" dirty="0" smtClean="0"/>
              <a:t> </a:t>
            </a:r>
            <a:r>
              <a:rPr lang="en-CA" dirty="0" err="1" smtClean="0"/>
              <a:t>che</a:t>
            </a:r>
            <a:r>
              <a:rPr lang="en-CA" dirty="0" smtClean="0"/>
              <a:t> </a:t>
            </a:r>
            <a:r>
              <a:rPr lang="en-CA" dirty="0" err="1" smtClean="0"/>
              <a:t>ci</a:t>
            </a:r>
            <a:r>
              <a:rPr lang="en-CA" dirty="0" smtClean="0"/>
              <a:t> </a:t>
            </a:r>
            <a:r>
              <a:rPr lang="en-CA" dirty="0" err="1" smtClean="0"/>
              <a:t>informer</a:t>
            </a:r>
            <a:r>
              <a:rPr lang="en-CA" dirty="0" err="1" smtClean="0"/>
              <a:t>à</a:t>
            </a:r>
            <a:r>
              <a:rPr lang="en-CA" dirty="0" smtClean="0"/>
              <a:t> in </a:t>
            </a:r>
            <a:r>
              <a:rPr lang="en-CA" dirty="0" err="1" smtClean="0"/>
              <a:t>caso</a:t>
            </a:r>
            <a:r>
              <a:rPr lang="en-CA" dirty="0" smtClean="0"/>
              <a:t> </a:t>
            </a:r>
            <a:r>
              <a:rPr lang="en-CA" dirty="0" err="1" smtClean="0"/>
              <a:t>di</a:t>
            </a:r>
            <a:r>
              <a:rPr lang="en-CA" dirty="0" smtClean="0"/>
              <a:t> </a:t>
            </a:r>
            <a:r>
              <a:rPr lang="en-CA" dirty="0" err="1" smtClean="0"/>
              <a:t>accessi</a:t>
            </a:r>
            <a:r>
              <a:rPr lang="en-CA" dirty="0" smtClean="0"/>
              <a:t> non </a:t>
            </a:r>
            <a:r>
              <a:rPr lang="en-CA" dirty="0" err="1" smtClean="0"/>
              <a:t>autorizzati</a:t>
            </a:r>
            <a:r>
              <a:rPr lang="en-CA" dirty="0" smtClean="0"/>
              <a:t>, </a:t>
            </a:r>
            <a:r>
              <a:rPr lang="en-CA" dirty="0" err="1" smtClean="0"/>
              <a:t>dell’esistenza</a:t>
            </a:r>
            <a:r>
              <a:rPr lang="en-CA" dirty="0" smtClean="0"/>
              <a:t> </a:t>
            </a:r>
            <a:r>
              <a:rPr lang="en-CA" dirty="0" err="1" smtClean="0"/>
              <a:t>di</a:t>
            </a:r>
            <a:r>
              <a:rPr lang="en-CA" dirty="0" smtClean="0"/>
              <a:t> sotto-</a:t>
            </a:r>
            <a:r>
              <a:rPr lang="en-CA" dirty="0" err="1" smtClean="0"/>
              <a:t>appaltatori</a:t>
            </a:r>
            <a:r>
              <a:rPr lang="en-CA" dirty="0" smtClean="0"/>
              <a:t>, </a:t>
            </a:r>
            <a:r>
              <a:rPr lang="en-CA" dirty="0" err="1" smtClean="0"/>
              <a:t>di</a:t>
            </a:r>
            <a:r>
              <a:rPr lang="en-CA" dirty="0" smtClean="0"/>
              <a:t> hackers, etc.?</a:t>
            </a:r>
          </a:p>
          <a:p>
            <a:pPr eaLnBrk="1" fontAlgn="auto" hangingPunct="1">
              <a:spcAft>
                <a:spcPts val="0"/>
              </a:spcAft>
              <a:defRPr/>
            </a:pPr>
            <a:r>
              <a:rPr lang="en-CA" dirty="0" smtClean="0"/>
              <a:t>I </a:t>
            </a:r>
            <a:r>
              <a:rPr lang="en-CA" dirty="0" err="1" smtClean="0"/>
              <a:t>documenti</a:t>
            </a:r>
            <a:r>
              <a:rPr lang="en-CA" dirty="0" smtClean="0"/>
              <a:t> </a:t>
            </a:r>
            <a:r>
              <a:rPr lang="en-CA" dirty="0" err="1" smtClean="0"/>
              <a:t>possono</a:t>
            </a:r>
            <a:r>
              <a:rPr lang="en-CA" dirty="0" smtClean="0"/>
              <a:t> </a:t>
            </a:r>
            <a:r>
              <a:rPr lang="en-CA" dirty="0" err="1" smtClean="0"/>
              <a:t>trovarsi</a:t>
            </a:r>
            <a:r>
              <a:rPr lang="en-CA" dirty="0" smtClean="0"/>
              <a:t> </a:t>
            </a:r>
            <a:r>
              <a:rPr lang="en-CA" dirty="0" err="1" smtClean="0"/>
              <a:t>ovunque</a:t>
            </a:r>
            <a:r>
              <a:rPr lang="en-CA" dirty="0" smtClean="0"/>
              <a:t> e </a:t>
            </a:r>
            <a:r>
              <a:rPr lang="en-CA" dirty="0" err="1" smtClean="0"/>
              <a:t>possono</a:t>
            </a:r>
            <a:r>
              <a:rPr lang="en-CA" dirty="0" smtClean="0"/>
              <a:t> </a:t>
            </a:r>
            <a:r>
              <a:rPr lang="en-CA" dirty="0" err="1" smtClean="0"/>
              <a:t>essere</a:t>
            </a:r>
            <a:r>
              <a:rPr lang="en-CA" dirty="0" smtClean="0"/>
              <a:t> </a:t>
            </a:r>
            <a:r>
              <a:rPr lang="en-CA" dirty="0" err="1" smtClean="0"/>
              <a:t>spostati</a:t>
            </a:r>
            <a:r>
              <a:rPr lang="en-CA" dirty="0" smtClean="0"/>
              <a:t> </a:t>
            </a:r>
            <a:r>
              <a:rPr lang="en-CA" dirty="0" err="1" smtClean="0"/>
              <a:t>ogni</a:t>
            </a:r>
            <a:r>
              <a:rPr lang="en-CA" dirty="0" smtClean="0"/>
              <a:t> </a:t>
            </a:r>
            <a:r>
              <a:rPr lang="en-CA" dirty="0" err="1" smtClean="0"/>
              <a:t>momento</a:t>
            </a:r>
            <a:r>
              <a:rPr lang="en-CA" dirty="0" smtClean="0"/>
              <a:t> </a:t>
            </a:r>
            <a:r>
              <a:rPr lang="en-CA" dirty="0" err="1" smtClean="0"/>
              <a:t>senza</a:t>
            </a:r>
            <a:r>
              <a:rPr lang="en-CA" dirty="0" smtClean="0"/>
              <a:t> </a:t>
            </a:r>
            <a:r>
              <a:rPr lang="en-CA" dirty="0" err="1" smtClean="0"/>
              <a:t>che</a:t>
            </a:r>
            <a:r>
              <a:rPr lang="en-CA" dirty="0" smtClean="0"/>
              <a:t> </a:t>
            </a:r>
            <a:r>
              <a:rPr lang="en-CA" dirty="0" err="1" smtClean="0"/>
              <a:t>si</a:t>
            </a:r>
            <a:r>
              <a:rPr lang="en-CA" dirty="0" smtClean="0"/>
              <a:t> </a:t>
            </a:r>
            <a:r>
              <a:rPr lang="en-CA" dirty="0" err="1" smtClean="0"/>
              <a:t>sappia</a:t>
            </a:r>
            <a:r>
              <a:rPr lang="en-CA" dirty="0" smtClean="0"/>
              <a:t>.</a:t>
            </a:r>
          </a:p>
          <a:p>
            <a:pPr eaLnBrk="1" fontAlgn="auto" hangingPunct="1">
              <a:spcAft>
                <a:spcPts val="0"/>
              </a:spcAft>
              <a:defRPr/>
            </a:pPr>
            <a:r>
              <a:rPr lang="en-CA" dirty="0" smtClean="0"/>
              <a:t>La </a:t>
            </a:r>
            <a:r>
              <a:rPr lang="en-CA" dirty="0" err="1" smtClean="0"/>
              <a:t>cifratura</a:t>
            </a:r>
            <a:r>
              <a:rPr lang="en-CA" dirty="0" smtClean="0"/>
              <a:t> </a:t>
            </a:r>
            <a:r>
              <a:rPr lang="en-CA" dirty="0" err="1" smtClean="0"/>
              <a:t>potrebbe</a:t>
            </a:r>
            <a:r>
              <a:rPr lang="en-CA" dirty="0" smtClean="0"/>
              <a:t> non </a:t>
            </a:r>
            <a:r>
              <a:rPr lang="en-CA" dirty="0" err="1" smtClean="0"/>
              <a:t>essere</a:t>
            </a:r>
            <a:r>
              <a:rPr lang="en-CA" dirty="0" smtClean="0"/>
              <a:t> </a:t>
            </a:r>
            <a:r>
              <a:rPr lang="en-CA" dirty="0" err="1" smtClean="0"/>
              <a:t>fatta</a:t>
            </a:r>
            <a:r>
              <a:rPr lang="en-CA" dirty="0" smtClean="0"/>
              <a:t> </a:t>
            </a:r>
            <a:r>
              <a:rPr lang="en-CA" dirty="0" err="1" smtClean="0"/>
              <a:t>quando</a:t>
            </a:r>
            <a:r>
              <a:rPr lang="en-CA" dirty="0" smtClean="0"/>
              <a:t> </a:t>
            </a:r>
            <a:r>
              <a:rPr lang="en-CA" dirty="0" err="1" smtClean="0"/>
              <a:t>i</a:t>
            </a:r>
            <a:r>
              <a:rPr lang="en-CA" dirty="0" smtClean="0"/>
              <a:t> </a:t>
            </a:r>
            <a:r>
              <a:rPr lang="en-CA" dirty="0" err="1" smtClean="0"/>
              <a:t>documenti</a:t>
            </a:r>
            <a:r>
              <a:rPr lang="en-CA" dirty="0" smtClean="0"/>
              <a:t> </a:t>
            </a:r>
            <a:r>
              <a:rPr lang="en-CA" dirty="0" err="1" smtClean="0"/>
              <a:t>sono</a:t>
            </a:r>
            <a:r>
              <a:rPr lang="en-CA" dirty="0" smtClean="0"/>
              <a:t> in </a:t>
            </a:r>
            <a:r>
              <a:rPr lang="en-CA" dirty="0" err="1" smtClean="0"/>
              <a:t>transito</a:t>
            </a:r>
            <a:r>
              <a:rPr lang="en-CA" dirty="0" smtClean="0"/>
              <a:t>.</a:t>
            </a:r>
          </a:p>
          <a:p>
            <a:pPr eaLnBrk="1" fontAlgn="auto" hangingPunct="1">
              <a:spcAft>
                <a:spcPts val="0"/>
              </a:spcAft>
              <a:defRPr/>
            </a:pPr>
            <a:r>
              <a:rPr lang="en-CA" dirty="0" smtClean="0"/>
              <a:t>I servers </a:t>
            </a:r>
            <a:r>
              <a:rPr lang="en-CA" dirty="0" err="1" smtClean="0"/>
              <a:t>condivisi</a:t>
            </a:r>
            <a:r>
              <a:rPr lang="en-CA" dirty="0" smtClean="0"/>
              <a:t> </a:t>
            </a:r>
            <a:r>
              <a:rPr lang="en-CA" dirty="0" err="1" smtClean="0"/>
              <a:t>possono</a:t>
            </a:r>
            <a:r>
              <a:rPr lang="en-CA" dirty="0" smtClean="0"/>
              <a:t> </a:t>
            </a:r>
            <a:r>
              <a:rPr lang="en-CA" dirty="0" err="1" smtClean="0"/>
              <a:t>mischiare</a:t>
            </a:r>
            <a:r>
              <a:rPr lang="en-CA" dirty="0" smtClean="0"/>
              <a:t> </a:t>
            </a:r>
            <a:r>
              <a:rPr lang="en-CA" dirty="0" err="1" smtClean="0"/>
              <a:t>i</a:t>
            </a:r>
            <a:r>
              <a:rPr lang="en-CA" dirty="0" smtClean="0"/>
              <a:t> </a:t>
            </a:r>
            <a:r>
              <a:rPr lang="en-CA" dirty="0" err="1" smtClean="0"/>
              <a:t>documenti</a:t>
            </a:r>
            <a:r>
              <a:rPr lang="en-CA" dirty="0" smtClean="0"/>
              <a:t>.</a:t>
            </a:r>
          </a:p>
          <a:p>
            <a:pPr eaLnBrk="1" fontAlgn="auto" hangingPunct="1">
              <a:spcAft>
                <a:spcPts val="0"/>
              </a:spcAft>
              <a:defRPr/>
            </a:pPr>
            <a:r>
              <a:rPr lang="en-CA" dirty="0" smtClean="0"/>
              <a:t>Ex.: la FBI </a:t>
            </a:r>
            <a:r>
              <a:rPr lang="en-CA" dirty="0" smtClean="0"/>
              <a:t>ha </a:t>
            </a:r>
            <a:r>
              <a:rPr lang="en-CA" dirty="0" err="1" smtClean="0"/>
              <a:t>sequestrato</a:t>
            </a:r>
            <a:r>
              <a:rPr lang="en-CA" dirty="0" smtClean="0"/>
              <a:t> un server del Dallas Data Center per </a:t>
            </a:r>
            <a:r>
              <a:rPr lang="en-CA" dirty="0" err="1" smtClean="0"/>
              <a:t>i</a:t>
            </a:r>
            <a:r>
              <a:rPr lang="en-CA" dirty="0" smtClean="0"/>
              <a:t> </a:t>
            </a:r>
            <a:r>
              <a:rPr lang="en-CA" dirty="0" err="1" smtClean="0"/>
              <a:t>documenti</a:t>
            </a:r>
            <a:r>
              <a:rPr lang="en-CA" dirty="0" smtClean="0"/>
              <a:t> </a:t>
            </a:r>
            <a:r>
              <a:rPr lang="en-CA" dirty="0" err="1" smtClean="0"/>
              <a:t>di</a:t>
            </a:r>
            <a:r>
              <a:rPr lang="en-CA" dirty="0" smtClean="0"/>
              <a:t> 1 persona-50 business </a:t>
            </a:r>
            <a:r>
              <a:rPr lang="en-CA" dirty="0" err="1" smtClean="0"/>
              <a:t>usavano</a:t>
            </a:r>
            <a:r>
              <a:rPr lang="en-CA" dirty="0" smtClean="0"/>
              <a:t> </a:t>
            </a:r>
            <a:r>
              <a:rPr lang="en-CA" dirty="0" err="1" smtClean="0"/>
              <a:t>il</a:t>
            </a:r>
            <a:r>
              <a:rPr lang="en-CA" dirty="0" smtClean="0"/>
              <a:t> server, </a:t>
            </a:r>
            <a:r>
              <a:rPr lang="en-CA" dirty="0" smtClean="0"/>
              <a:t>e </a:t>
            </a:r>
            <a:r>
              <a:rPr lang="en-CA" dirty="0" err="1" smtClean="0"/>
              <a:t>sono</a:t>
            </a:r>
            <a:r>
              <a:rPr lang="en-CA" dirty="0" smtClean="0"/>
              <a:t> </a:t>
            </a:r>
            <a:r>
              <a:rPr lang="en-CA" dirty="0" err="1" smtClean="0"/>
              <a:t>stati</a:t>
            </a:r>
            <a:r>
              <a:rPr lang="en-CA" dirty="0" smtClean="0"/>
              <a:t> in </a:t>
            </a:r>
            <a:r>
              <a:rPr lang="en-CA" dirty="0" err="1" smtClean="0"/>
              <a:t>grado</a:t>
            </a:r>
            <a:r>
              <a:rPr lang="en-CA" dirty="0" smtClean="0"/>
              <a:t> </a:t>
            </a:r>
            <a:r>
              <a:rPr lang="en-CA" dirty="0" err="1" smtClean="0"/>
              <a:t>di</a:t>
            </a:r>
            <a:r>
              <a:rPr lang="en-CA" dirty="0" smtClean="0"/>
              <a:t> </a:t>
            </a:r>
            <a:r>
              <a:rPr lang="en-CA" dirty="0" err="1" smtClean="0"/>
              <a:t>riavere</a:t>
            </a:r>
            <a:r>
              <a:rPr lang="en-CA" dirty="0" smtClean="0"/>
              <a:t> </a:t>
            </a:r>
            <a:r>
              <a:rPr lang="en-CA" dirty="0" err="1" smtClean="0"/>
              <a:t>accesso</a:t>
            </a:r>
            <a:r>
              <a:rPr lang="en-CA" dirty="0" smtClean="0"/>
              <a:t> </a:t>
            </a:r>
            <a:r>
              <a:rPr lang="en-CA" dirty="0" err="1" smtClean="0"/>
              <a:t>ai</a:t>
            </a:r>
            <a:r>
              <a:rPr lang="en-CA" dirty="0" smtClean="0"/>
              <a:t> </a:t>
            </a:r>
            <a:r>
              <a:rPr lang="en-CA" dirty="0" err="1" smtClean="0"/>
              <a:t>loro</a:t>
            </a:r>
            <a:r>
              <a:rPr lang="en-CA" dirty="0" smtClean="0"/>
              <a:t> </a:t>
            </a:r>
            <a:r>
              <a:rPr lang="en-CA" dirty="0" err="1" smtClean="0"/>
              <a:t>documenti</a:t>
            </a:r>
            <a:r>
              <a:rPr lang="en-CA" dirty="0" smtClean="0"/>
              <a:t> solo </a:t>
            </a:r>
            <a:r>
              <a:rPr lang="en-CA" dirty="0" err="1" smtClean="0"/>
              <a:t>dopo</a:t>
            </a:r>
            <a:r>
              <a:rPr lang="en-CA" dirty="0" smtClean="0"/>
              <a:t> </a:t>
            </a:r>
            <a:r>
              <a:rPr lang="en-CA" dirty="0" err="1" smtClean="0"/>
              <a:t>molti</a:t>
            </a:r>
            <a:r>
              <a:rPr lang="en-CA" dirty="0" smtClean="0"/>
              <a:t> </a:t>
            </a:r>
            <a:r>
              <a:rPr lang="en-CA" dirty="0" err="1" smtClean="0"/>
              <a:t>giorni</a:t>
            </a:r>
            <a:r>
              <a:rPr lang="en-CA" dirty="0" smtClean="0"/>
              <a:t>.</a:t>
            </a:r>
          </a:p>
          <a:p>
            <a:pPr eaLnBrk="1" fontAlgn="auto" hangingPunct="1">
              <a:spcAft>
                <a:spcPts val="0"/>
              </a:spcAft>
              <a:buFont typeface="Wingdings" pitchFamily="2" charset="2"/>
              <a:buChar char="ü"/>
              <a:defRPr/>
            </a:pPr>
            <a:endParaRPr lang="en-CA" dirty="0" smtClean="0"/>
          </a:p>
          <a:p>
            <a:pPr eaLnBrk="1" fontAlgn="auto" hangingPunct="1">
              <a:spcAft>
                <a:spcPts val="0"/>
              </a:spcAft>
              <a:buFont typeface="Wingdings" pitchFamily="2" charset="2"/>
              <a:buChar char="ü"/>
              <a:defRPr/>
            </a:pPr>
            <a:endParaRPr lang="en-CA" dirty="0" smtClean="0"/>
          </a:p>
          <a:p>
            <a:pPr eaLnBrk="1" fontAlgn="auto" hangingPunct="1">
              <a:spcAft>
                <a:spcPts val="0"/>
              </a:spcAft>
              <a:buFont typeface="Arial" pitchFamily="34" charset="0"/>
              <a:buChar char="•"/>
              <a:defRPr/>
            </a:pPr>
            <a:endParaRPr lang="en-CA" dirty="0" smtClean="0"/>
          </a:p>
          <a:p>
            <a:pPr eaLnBrk="1" fontAlgn="auto" hangingPunct="1">
              <a:spcAft>
                <a:spcPts val="0"/>
              </a:spcAft>
              <a:buFont typeface="Arial" pitchFamily="34" charset="0"/>
              <a:buChar char="•"/>
              <a:defRPr/>
            </a:pPr>
            <a:endParaRPr lang="en-CA" dirty="0" smtClean="0"/>
          </a:p>
          <a:p>
            <a:pPr eaLnBrk="1" fontAlgn="auto" hangingPunct="1">
              <a:spcAft>
                <a:spcPts val="0"/>
              </a:spcAft>
              <a:buFont typeface="Arial" pitchFamily="34" charset="0"/>
              <a:buChar char="•"/>
              <a:defRPr/>
            </a:pPr>
            <a:endParaRPr lang="en-CA" dirty="0" smtClean="0"/>
          </a:p>
          <a:p>
            <a:pPr eaLnBrk="1" fontAlgn="auto" hangingPunct="1">
              <a:spcAft>
                <a:spcPts val="0"/>
              </a:spcAft>
              <a:buFont typeface="Arial" pitchFamily="34" charset="0"/>
              <a:buNone/>
              <a:defRPr/>
            </a:pPr>
            <a:endParaRPr lang="en-CA"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CA" smtClean="0"/>
              <a:t>Rischi della Nuvola</a:t>
            </a:r>
          </a:p>
        </p:txBody>
      </p:sp>
      <p:sp>
        <p:nvSpPr>
          <p:cNvPr id="4" name="Content Placeholder 3"/>
          <p:cNvSpPr>
            <a:spLocks noGrp="1"/>
          </p:cNvSpPr>
          <p:nvPr>
            <p:ph idx="1"/>
          </p:nvPr>
        </p:nvSpPr>
        <p:spPr/>
        <p:txBody>
          <a:bodyPr rtlCol="0">
            <a:normAutofit fontScale="62500" lnSpcReduction="20000"/>
          </a:bodyPr>
          <a:lstStyle/>
          <a:p>
            <a:pPr eaLnBrk="1" fontAlgn="auto" hangingPunct="1">
              <a:spcAft>
                <a:spcPts val="0"/>
              </a:spcAft>
              <a:buNone/>
              <a:defRPr/>
            </a:pPr>
            <a:r>
              <a:rPr lang="en-CA" sz="4600" b="1" dirty="0" err="1" smtClean="0"/>
              <a:t>Mancanza</a:t>
            </a:r>
            <a:r>
              <a:rPr lang="en-CA" sz="4600" b="1" dirty="0" smtClean="0"/>
              <a:t> </a:t>
            </a:r>
            <a:r>
              <a:rPr lang="en-CA" sz="4600" b="1" dirty="0" err="1" smtClean="0"/>
              <a:t>di</a:t>
            </a:r>
            <a:r>
              <a:rPr lang="en-CA" sz="4600" b="1" dirty="0" smtClean="0"/>
              <a:t> </a:t>
            </a:r>
            <a:r>
              <a:rPr lang="en-CA" sz="4600" b="1" dirty="0" err="1" smtClean="0"/>
              <a:t>controllo</a:t>
            </a:r>
            <a:endParaRPr lang="en-CA" sz="4600" b="1" dirty="0" smtClean="0"/>
          </a:p>
          <a:p>
            <a:pPr eaLnBrk="1" fontAlgn="auto" hangingPunct="1">
              <a:spcAft>
                <a:spcPts val="0"/>
              </a:spcAft>
              <a:buNone/>
              <a:defRPr/>
            </a:pPr>
            <a:endParaRPr lang="en-CA" sz="4600" b="1" dirty="0" smtClean="0"/>
          </a:p>
          <a:p>
            <a:pPr eaLnBrk="1" fontAlgn="auto" hangingPunct="1">
              <a:spcAft>
                <a:spcPts val="0"/>
              </a:spcAft>
              <a:defRPr/>
            </a:pPr>
            <a:r>
              <a:rPr lang="en-CA" dirty="0" smtClean="0"/>
              <a:t>Non </a:t>
            </a:r>
            <a:r>
              <a:rPr lang="en-CA" dirty="0" err="1" smtClean="0"/>
              <a:t>si</a:t>
            </a:r>
            <a:r>
              <a:rPr lang="en-CA" dirty="0" smtClean="0"/>
              <a:t> ha </a:t>
            </a:r>
            <a:r>
              <a:rPr lang="en-CA" dirty="0" smtClean="0"/>
              <a:t>un </a:t>
            </a:r>
            <a:r>
              <a:rPr lang="en-CA" dirty="0" err="1" smtClean="0"/>
              <a:t>vero</a:t>
            </a:r>
            <a:r>
              <a:rPr lang="en-CA" dirty="0" smtClean="0"/>
              <a:t> </a:t>
            </a:r>
            <a:r>
              <a:rPr lang="en-CA" dirty="0" err="1" smtClean="0"/>
              <a:t>controllo</a:t>
            </a:r>
            <a:r>
              <a:rPr lang="en-CA" dirty="0" smtClean="0"/>
              <a:t> </a:t>
            </a:r>
            <a:r>
              <a:rPr lang="en-CA" dirty="0" err="1" smtClean="0"/>
              <a:t>sul</a:t>
            </a:r>
            <a:r>
              <a:rPr lang="en-CA" dirty="0" smtClean="0"/>
              <a:t> </a:t>
            </a:r>
            <a:r>
              <a:rPr lang="en-CA" dirty="0" err="1" smtClean="0"/>
              <a:t>materiale</a:t>
            </a:r>
            <a:r>
              <a:rPr lang="en-CA" dirty="0" smtClean="0"/>
              <a:t> </a:t>
            </a:r>
            <a:r>
              <a:rPr lang="en-CA" dirty="0" err="1" smtClean="0"/>
              <a:t>nella</a:t>
            </a:r>
            <a:r>
              <a:rPr lang="en-CA" dirty="0" smtClean="0"/>
              <a:t> </a:t>
            </a:r>
            <a:r>
              <a:rPr lang="en-CA" dirty="0" err="1" smtClean="0"/>
              <a:t>Nuvola</a:t>
            </a:r>
            <a:r>
              <a:rPr lang="en-CA" dirty="0" smtClean="0"/>
              <a:t>.</a:t>
            </a:r>
          </a:p>
          <a:p>
            <a:pPr eaLnBrk="1" fontAlgn="auto" hangingPunct="1">
              <a:spcAft>
                <a:spcPts val="0"/>
              </a:spcAft>
              <a:defRPr/>
            </a:pPr>
            <a:r>
              <a:rPr lang="en-CA" dirty="0" smtClean="0"/>
              <a:t>Non </a:t>
            </a:r>
            <a:r>
              <a:rPr lang="en-CA" dirty="0" err="1" smtClean="0"/>
              <a:t>si</a:t>
            </a:r>
            <a:r>
              <a:rPr lang="en-CA" dirty="0" smtClean="0"/>
              <a:t> ha </a:t>
            </a:r>
            <a:r>
              <a:rPr lang="en-CA" dirty="0" err="1" smtClean="0"/>
              <a:t>controllo</a:t>
            </a:r>
            <a:r>
              <a:rPr lang="en-CA" dirty="0" smtClean="0"/>
              <a:t> </a:t>
            </a:r>
            <a:r>
              <a:rPr lang="en-CA" dirty="0" err="1" smtClean="0"/>
              <a:t>su</a:t>
            </a:r>
            <a:r>
              <a:rPr lang="en-CA" dirty="0" smtClean="0"/>
              <a:t> chi </a:t>
            </a:r>
            <a:r>
              <a:rPr lang="en-CA" dirty="0" err="1" smtClean="0"/>
              <a:t>condivide</a:t>
            </a:r>
            <a:r>
              <a:rPr lang="en-CA" dirty="0" smtClean="0"/>
              <a:t> lo </a:t>
            </a:r>
            <a:r>
              <a:rPr lang="en-CA" dirty="0" err="1" smtClean="0"/>
              <a:t>stesso</a:t>
            </a:r>
            <a:r>
              <a:rPr lang="en-CA" dirty="0" smtClean="0"/>
              <a:t> </a:t>
            </a:r>
            <a:r>
              <a:rPr lang="en-CA" dirty="0" err="1" smtClean="0"/>
              <a:t>spazio</a:t>
            </a:r>
            <a:r>
              <a:rPr lang="en-CA" dirty="0" smtClean="0"/>
              <a:t> </a:t>
            </a:r>
            <a:r>
              <a:rPr lang="en-CA" dirty="0" err="1" smtClean="0"/>
              <a:t>nella</a:t>
            </a:r>
            <a:r>
              <a:rPr lang="en-CA" dirty="0" smtClean="0"/>
              <a:t> </a:t>
            </a:r>
            <a:r>
              <a:rPr lang="en-CA" dirty="0" err="1" smtClean="0"/>
              <a:t>Nuvola</a:t>
            </a:r>
            <a:endParaRPr lang="en-CA" dirty="0" smtClean="0"/>
          </a:p>
          <a:p>
            <a:pPr eaLnBrk="1" fontAlgn="auto" hangingPunct="1">
              <a:spcAft>
                <a:spcPts val="0"/>
              </a:spcAft>
              <a:defRPr/>
            </a:pPr>
            <a:r>
              <a:rPr lang="en-CA" dirty="0" smtClean="0"/>
              <a:t>Le </a:t>
            </a:r>
            <a:r>
              <a:rPr lang="en-CA" dirty="0" err="1" smtClean="0"/>
              <a:t>condizioni</a:t>
            </a:r>
            <a:r>
              <a:rPr lang="en-CA" dirty="0" smtClean="0"/>
              <a:t> </a:t>
            </a:r>
            <a:r>
              <a:rPr lang="en-CA" dirty="0" err="1" smtClean="0"/>
              <a:t>di</a:t>
            </a:r>
            <a:r>
              <a:rPr lang="en-CA" dirty="0" smtClean="0"/>
              <a:t> </a:t>
            </a:r>
            <a:r>
              <a:rPr lang="en-CA" dirty="0" err="1" smtClean="0"/>
              <a:t>servizio</a:t>
            </a:r>
            <a:r>
              <a:rPr lang="en-CA" dirty="0" smtClean="0"/>
              <a:t> e la </a:t>
            </a:r>
            <a:r>
              <a:rPr lang="en-CA" dirty="0" smtClean="0"/>
              <a:t>policy </a:t>
            </a:r>
            <a:r>
              <a:rPr lang="en-CA" dirty="0" err="1" smtClean="0"/>
              <a:t>riguardante</a:t>
            </a:r>
            <a:r>
              <a:rPr lang="en-CA" dirty="0" smtClean="0"/>
              <a:t> la </a:t>
            </a:r>
            <a:r>
              <a:rPr lang="en-CA" dirty="0" smtClean="0"/>
              <a:t>privacy </a:t>
            </a:r>
            <a:r>
              <a:rPr lang="en-CA" dirty="0" err="1" smtClean="0"/>
              <a:t>possono</a:t>
            </a:r>
            <a:r>
              <a:rPr lang="en-CA" dirty="0" smtClean="0"/>
              <a:t> </a:t>
            </a:r>
            <a:r>
              <a:rPr lang="en-CA" dirty="0" err="1" smtClean="0"/>
              <a:t>cambiare</a:t>
            </a:r>
            <a:r>
              <a:rPr lang="en-CA" dirty="0" smtClean="0"/>
              <a:t>.</a:t>
            </a:r>
          </a:p>
          <a:p>
            <a:pPr eaLnBrk="1" fontAlgn="auto" hangingPunct="1">
              <a:spcAft>
                <a:spcPts val="0"/>
              </a:spcAft>
              <a:defRPr/>
            </a:pPr>
            <a:r>
              <a:rPr lang="en-CA" dirty="0" smtClean="0"/>
              <a:t>Backup </a:t>
            </a:r>
            <a:r>
              <a:rPr lang="en-CA" dirty="0" err="1" smtClean="0"/>
              <a:t>può</a:t>
            </a:r>
            <a:r>
              <a:rPr lang="en-CA" dirty="0" smtClean="0"/>
              <a:t> </a:t>
            </a:r>
            <a:r>
              <a:rPr lang="en-CA" dirty="0" err="1" smtClean="0"/>
              <a:t>essere</a:t>
            </a:r>
            <a:r>
              <a:rPr lang="en-CA" dirty="0" smtClean="0"/>
              <a:t> </a:t>
            </a:r>
            <a:r>
              <a:rPr lang="en-CA" dirty="0" err="1" smtClean="0"/>
              <a:t>fatto</a:t>
            </a:r>
            <a:r>
              <a:rPr lang="en-CA" dirty="0" smtClean="0"/>
              <a:t> o no, </a:t>
            </a:r>
            <a:r>
              <a:rPr lang="en-CA" dirty="0" err="1" smtClean="0"/>
              <a:t>senza</a:t>
            </a:r>
            <a:r>
              <a:rPr lang="en-CA" dirty="0" smtClean="0"/>
              <a:t> </a:t>
            </a:r>
            <a:r>
              <a:rPr lang="en-CA" dirty="0" err="1" smtClean="0"/>
              <a:t>seguire</a:t>
            </a:r>
            <a:r>
              <a:rPr lang="en-CA" dirty="0" smtClean="0"/>
              <a:t> le </a:t>
            </a:r>
            <a:r>
              <a:rPr lang="en-CA" dirty="0" err="1" smtClean="0"/>
              <a:t>direttive</a:t>
            </a:r>
            <a:r>
              <a:rPr lang="en-CA" dirty="0" smtClean="0"/>
              <a:t> </a:t>
            </a:r>
            <a:r>
              <a:rPr lang="en-CA" dirty="0" err="1" smtClean="0"/>
              <a:t>specifiche</a:t>
            </a:r>
            <a:endParaRPr lang="en-CA" dirty="0" smtClean="0"/>
          </a:p>
          <a:p>
            <a:pPr eaLnBrk="1" fontAlgn="auto" hangingPunct="1">
              <a:spcAft>
                <a:spcPts val="0"/>
              </a:spcAft>
              <a:defRPr/>
            </a:pPr>
            <a:r>
              <a:rPr lang="en-CA" dirty="0" err="1" smtClean="0"/>
              <a:t>Documenti</a:t>
            </a:r>
            <a:r>
              <a:rPr lang="en-CA" dirty="0" smtClean="0"/>
              <a:t> </a:t>
            </a:r>
            <a:r>
              <a:rPr lang="en-CA" dirty="0" err="1" smtClean="0"/>
              <a:t>possono</a:t>
            </a:r>
            <a:r>
              <a:rPr lang="en-CA" dirty="0" smtClean="0"/>
              <a:t> </a:t>
            </a:r>
            <a:r>
              <a:rPr lang="en-CA" dirty="0" err="1" smtClean="0"/>
              <a:t>essere</a:t>
            </a:r>
            <a:r>
              <a:rPr lang="en-CA" dirty="0" smtClean="0"/>
              <a:t> </a:t>
            </a:r>
            <a:r>
              <a:rPr lang="en-CA" dirty="0" err="1" smtClean="0"/>
              <a:t>scartati</a:t>
            </a:r>
            <a:r>
              <a:rPr lang="en-CA" dirty="0" smtClean="0"/>
              <a:t> </a:t>
            </a:r>
            <a:r>
              <a:rPr lang="en-CA" dirty="0" err="1" smtClean="0"/>
              <a:t>secondo</a:t>
            </a:r>
            <a:r>
              <a:rPr lang="en-CA" dirty="0" smtClean="0"/>
              <a:t> le </a:t>
            </a:r>
            <a:r>
              <a:rPr lang="en-CA" dirty="0" err="1" smtClean="0"/>
              <a:t>direttive</a:t>
            </a:r>
            <a:r>
              <a:rPr lang="en-CA" dirty="0" smtClean="0"/>
              <a:t> date o no</a:t>
            </a:r>
          </a:p>
          <a:p>
            <a:pPr eaLnBrk="1" fontAlgn="auto" hangingPunct="1">
              <a:spcAft>
                <a:spcPts val="0"/>
              </a:spcAft>
              <a:defRPr/>
            </a:pPr>
            <a:r>
              <a:rPr lang="en-CA" dirty="0" smtClean="0"/>
              <a:t>Non </a:t>
            </a:r>
            <a:r>
              <a:rPr lang="en-CA" dirty="0" err="1" smtClean="0"/>
              <a:t>si</a:t>
            </a:r>
            <a:r>
              <a:rPr lang="en-CA" dirty="0" smtClean="0"/>
              <a:t> </a:t>
            </a:r>
            <a:r>
              <a:rPr lang="en-CA" dirty="0" err="1" smtClean="0"/>
              <a:t>sa</a:t>
            </a:r>
            <a:r>
              <a:rPr lang="en-CA" dirty="0" smtClean="0"/>
              <a:t> </a:t>
            </a:r>
            <a:r>
              <a:rPr lang="en-CA" dirty="0" err="1" smtClean="0"/>
              <a:t>che</a:t>
            </a:r>
            <a:r>
              <a:rPr lang="en-CA" dirty="0" smtClean="0"/>
              <a:t> </a:t>
            </a:r>
            <a:r>
              <a:rPr lang="en-CA" dirty="0" err="1" smtClean="0"/>
              <a:t>succede</a:t>
            </a:r>
            <a:r>
              <a:rPr lang="en-CA" dirty="0" smtClean="0"/>
              <a:t> </a:t>
            </a:r>
            <a:r>
              <a:rPr lang="en-CA" dirty="0" err="1" smtClean="0"/>
              <a:t>quando</a:t>
            </a:r>
            <a:r>
              <a:rPr lang="en-CA" dirty="0" smtClean="0"/>
              <a:t> l’ hardware </a:t>
            </a:r>
            <a:r>
              <a:rPr lang="en-CA" dirty="0" err="1" smtClean="0"/>
              <a:t>della</a:t>
            </a:r>
            <a:r>
              <a:rPr lang="en-CA" dirty="0" smtClean="0"/>
              <a:t> </a:t>
            </a:r>
            <a:r>
              <a:rPr lang="en-CA" dirty="0" err="1" smtClean="0"/>
              <a:t>Nuvola</a:t>
            </a:r>
            <a:r>
              <a:rPr lang="en-CA" dirty="0" smtClean="0"/>
              <a:t> non è </a:t>
            </a:r>
            <a:r>
              <a:rPr lang="en-CA" dirty="0" err="1" smtClean="0"/>
              <a:t>più</a:t>
            </a:r>
            <a:r>
              <a:rPr lang="en-CA" dirty="0" smtClean="0"/>
              <a:t> </a:t>
            </a:r>
            <a:r>
              <a:rPr lang="en-CA" dirty="0" smtClean="0"/>
              <a:t>utile</a:t>
            </a:r>
            <a:endParaRPr lang="en-CA" dirty="0" smtClean="0"/>
          </a:p>
          <a:p>
            <a:pPr eaLnBrk="1" fontAlgn="auto" hangingPunct="1">
              <a:spcAft>
                <a:spcPts val="0"/>
              </a:spcAft>
              <a:defRPr/>
            </a:pPr>
            <a:r>
              <a:rPr lang="en-CA" dirty="0" smtClean="0"/>
              <a:t>Audit </a:t>
            </a:r>
            <a:r>
              <a:rPr lang="en-CA" dirty="0" err="1" smtClean="0"/>
              <a:t>di</a:t>
            </a:r>
            <a:r>
              <a:rPr lang="en-CA" dirty="0" smtClean="0"/>
              <a:t> </a:t>
            </a:r>
            <a:r>
              <a:rPr lang="en-CA" dirty="0" err="1" smtClean="0"/>
              <a:t>solito</a:t>
            </a:r>
            <a:r>
              <a:rPr lang="en-CA" dirty="0" smtClean="0"/>
              <a:t> non è </a:t>
            </a:r>
            <a:r>
              <a:rPr lang="en-CA" dirty="0" err="1" smtClean="0"/>
              <a:t>permesso</a:t>
            </a:r>
            <a:r>
              <a:rPr lang="en-CA" dirty="0" smtClean="0"/>
              <a:t>.</a:t>
            </a:r>
          </a:p>
          <a:p>
            <a:pPr eaLnBrk="1" fontAlgn="auto" hangingPunct="1">
              <a:spcAft>
                <a:spcPts val="0"/>
              </a:spcAft>
              <a:buFont typeface="Arial" charset="0"/>
              <a:buNone/>
              <a:defRPr/>
            </a:pPr>
            <a:endParaRPr lang="en-CA"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CA" smtClean="0"/>
              <a:t>Rischi della Nuvola</a:t>
            </a:r>
          </a:p>
        </p:txBody>
      </p:sp>
      <p:sp>
        <p:nvSpPr>
          <p:cNvPr id="24579" name="Content Placeholder 3"/>
          <p:cNvSpPr>
            <a:spLocks noGrp="1"/>
          </p:cNvSpPr>
          <p:nvPr>
            <p:ph idx="1"/>
          </p:nvPr>
        </p:nvSpPr>
        <p:spPr/>
        <p:txBody>
          <a:bodyPr/>
          <a:lstStyle/>
          <a:p>
            <a:pPr eaLnBrk="1" hangingPunct="1">
              <a:buNone/>
            </a:pPr>
            <a:r>
              <a:rPr lang="en-CA" b="1" dirty="0" err="1" smtClean="0"/>
              <a:t>Autenticità</a:t>
            </a:r>
            <a:endParaRPr lang="en-CA" sz="2000" b="1" dirty="0" smtClean="0"/>
          </a:p>
          <a:p>
            <a:pPr eaLnBrk="1" hangingPunct="1"/>
            <a:r>
              <a:rPr lang="en-CA" sz="2000" dirty="0" smtClean="0"/>
              <a:t>Non è </a:t>
            </a:r>
            <a:r>
              <a:rPr lang="en-CA" sz="2000" dirty="0" err="1" smtClean="0"/>
              <a:t>possibile</a:t>
            </a:r>
            <a:r>
              <a:rPr lang="en-CA" sz="2000" dirty="0" smtClean="0"/>
              <a:t> </a:t>
            </a:r>
            <a:r>
              <a:rPr lang="en-CA" sz="2000" dirty="0" err="1" smtClean="0"/>
              <a:t>dimostrare</a:t>
            </a:r>
            <a:r>
              <a:rPr lang="en-CA" sz="2000" dirty="0" smtClean="0"/>
              <a:t> </a:t>
            </a:r>
            <a:r>
              <a:rPr lang="en-CA" sz="2000" dirty="0" err="1" smtClean="0"/>
              <a:t>una</a:t>
            </a:r>
            <a:r>
              <a:rPr lang="en-CA" sz="2000" dirty="0" smtClean="0"/>
              <a:t> </a:t>
            </a:r>
            <a:r>
              <a:rPr lang="en-CA" sz="2000" dirty="0" smtClean="0"/>
              <a:t>catena </a:t>
            </a:r>
            <a:r>
              <a:rPr lang="en-CA" sz="2000" dirty="0" err="1" smtClean="0"/>
              <a:t>ininterrotta</a:t>
            </a:r>
            <a:r>
              <a:rPr lang="en-CA" sz="2000" dirty="0" smtClean="0"/>
              <a:t> </a:t>
            </a:r>
            <a:r>
              <a:rPr lang="en-CA" sz="2000" dirty="0" err="1" smtClean="0"/>
              <a:t>di</a:t>
            </a:r>
            <a:r>
              <a:rPr lang="en-CA" sz="2000" dirty="0" smtClean="0"/>
              <a:t> </a:t>
            </a:r>
            <a:r>
              <a:rPr lang="en-CA" sz="2000" dirty="0" err="1" smtClean="0"/>
              <a:t>custodia</a:t>
            </a:r>
            <a:r>
              <a:rPr lang="en-CA" sz="2000" dirty="0" smtClean="0"/>
              <a:t> e </a:t>
            </a:r>
            <a:r>
              <a:rPr lang="en-CA" sz="2000" dirty="0" err="1" smtClean="0"/>
              <a:t>di</a:t>
            </a:r>
            <a:r>
              <a:rPr lang="en-CA" sz="2000" dirty="0" smtClean="0"/>
              <a:t> </a:t>
            </a:r>
            <a:r>
              <a:rPr lang="en-CA" sz="2000" dirty="0" err="1" smtClean="0"/>
              <a:t>controllo</a:t>
            </a:r>
            <a:r>
              <a:rPr lang="en-CA" sz="2000" dirty="0" smtClean="0"/>
              <a:t> sui </a:t>
            </a:r>
            <a:r>
              <a:rPr lang="en-CA" sz="2000" dirty="0" err="1" smtClean="0"/>
              <a:t>documenti</a:t>
            </a:r>
            <a:r>
              <a:rPr lang="en-CA" sz="2000" dirty="0" smtClean="0"/>
              <a:t>.</a:t>
            </a:r>
          </a:p>
          <a:p>
            <a:pPr eaLnBrk="1" hangingPunct="1"/>
            <a:r>
              <a:rPr lang="en-CA" sz="2000" dirty="0" smtClean="0"/>
              <a:t>Non è </a:t>
            </a:r>
            <a:r>
              <a:rPr lang="en-CA" sz="2000" dirty="0" err="1" smtClean="0"/>
              <a:t>possibile</a:t>
            </a:r>
            <a:r>
              <a:rPr lang="en-CA" sz="2000" dirty="0" smtClean="0"/>
              <a:t> </a:t>
            </a:r>
            <a:r>
              <a:rPr lang="en-CA" sz="2000" dirty="0" err="1" smtClean="0"/>
              <a:t>dimostrare</a:t>
            </a:r>
            <a:r>
              <a:rPr lang="en-CA" sz="2000" dirty="0" smtClean="0"/>
              <a:t> </a:t>
            </a:r>
            <a:r>
              <a:rPr lang="en-CA" sz="2000" dirty="0" err="1" smtClean="0"/>
              <a:t>che</a:t>
            </a:r>
            <a:r>
              <a:rPr lang="en-CA" sz="2000" dirty="0" smtClean="0"/>
              <a:t> </a:t>
            </a:r>
            <a:r>
              <a:rPr lang="en-CA" sz="2000" dirty="0" err="1" smtClean="0"/>
              <a:t>il</a:t>
            </a:r>
            <a:r>
              <a:rPr lang="en-CA" sz="2000" dirty="0" smtClean="0"/>
              <a:t> </a:t>
            </a:r>
            <a:r>
              <a:rPr lang="en-CA" sz="2000" dirty="0" err="1" smtClean="0"/>
              <a:t>sistema</a:t>
            </a:r>
            <a:r>
              <a:rPr lang="en-CA" sz="2000" dirty="0" smtClean="0"/>
              <a:t> </a:t>
            </a:r>
            <a:r>
              <a:rPr lang="en-CA" sz="2000" dirty="0" err="1" smtClean="0"/>
              <a:t>di</a:t>
            </a:r>
            <a:r>
              <a:rPr lang="en-CA" sz="2000" dirty="0" smtClean="0"/>
              <a:t> </a:t>
            </a:r>
            <a:r>
              <a:rPr lang="en-CA" sz="2000" dirty="0" err="1" smtClean="0"/>
              <a:t>tenuta</a:t>
            </a:r>
            <a:r>
              <a:rPr lang="en-CA" sz="2000" dirty="0" smtClean="0"/>
              <a:t> </a:t>
            </a:r>
            <a:r>
              <a:rPr lang="en-CA" sz="2000" dirty="0" err="1" smtClean="0"/>
              <a:t>dei</a:t>
            </a:r>
            <a:r>
              <a:rPr lang="en-CA" sz="2000" dirty="0" smtClean="0"/>
              <a:t> </a:t>
            </a:r>
            <a:r>
              <a:rPr lang="en-CA" sz="2000" dirty="0" err="1" smtClean="0"/>
              <a:t>documenti</a:t>
            </a:r>
            <a:r>
              <a:rPr lang="en-CA" sz="2000" dirty="0" smtClean="0"/>
              <a:t> </a:t>
            </a:r>
            <a:r>
              <a:rPr lang="en-CA" sz="2000" dirty="0" err="1" smtClean="0"/>
              <a:t>usato</a:t>
            </a:r>
            <a:r>
              <a:rPr lang="en-CA" sz="2000" dirty="0" smtClean="0"/>
              <a:t> </a:t>
            </a:r>
            <a:r>
              <a:rPr lang="en-CA" sz="2000" dirty="0" err="1" smtClean="0"/>
              <a:t>dalla</a:t>
            </a:r>
            <a:r>
              <a:rPr lang="en-CA" sz="2000" dirty="0" smtClean="0"/>
              <a:t> </a:t>
            </a:r>
            <a:r>
              <a:rPr lang="en-CA" sz="2000" dirty="0" err="1" smtClean="0"/>
              <a:t>Nuvola</a:t>
            </a:r>
            <a:r>
              <a:rPr lang="en-CA" sz="2000" dirty="0" smtClean="0"/>
              <a:t> è </a:t>
            </a:r>
            <a:r>
              <a:rPr lang="en-CA" sz="2000" dirty="0" err="1" smtClean="0"/>
              <a:t>affidabile</a:t>
            </a:r>
            <a:r>
              <a:rPr lang="en-CA" sz="2000" dirty="0" smtClean="0"/>
              <a:t> e </a:t>
            </a:r>
            <a:r>
              <a:rPr lang="en-CA" sz="2000" dirty="0" err="1" smtClean="0"/>
              <a:t>conseguentemente</a:t>
            </a:r>
            <a:r>
              <a:rPr lang="en-CA" sz="2000" dirty="0" smtClean="0"/>
              <a:t> lo </a:t>
            </a:r>
            <a:r>
              <a:rPr lang="en-CA" sz="2000" dirty="0" err="1" smtClean="0"/>
              <a:t>sono</a:t>
            </a:r>
            <a:r>
              <a:rPr lang="en-CA" sz="2000" dirty="0" smtClean="0"/>
              <a:t> </a:t>
            </a:r>
            <a:r>
              <a:rPr lang="en-CA" sz="2000" dirty="0" err="1" smtClean="0"/>
              <a:t>anche</a:t>
            </a:r>
            <a:r>
              <a:rPr lang="en-CA" sz="2000" dirty="0" smtClean="0"/>
              <a:t> </a:t>
            </a:r>
            <a:r>
              <a:rPr lang="en-CA" sz="2000" dirty="0" err="1" smtClean="0"/>
              <a:t>i</a:t>
            </a:r>
            <a:r>
              <a:rPr lang="en-CA" sz="2000" dirty="0" smtClean="0"/>
              <a:t> </a:t>
            </a:r>
            <a:r>
              <a:rPr lang="en-CA" sz="2000" dirty="0" err="1" smtClean="0"/>
              <a:t>documenti</a:t>
            </a:r>
            <a:endParaRPr lang="en-CA" sz="2000" dirty="0" smtClean="0"/>
          </a:p>
          <a:p>
            <a:pPr eaLnBrk="1" hangingPunct="1"/>
            <a:r>
              <a:rPr lang="en-CA" sz="2000" dirty="0" err="1" smtClean="0"/>
              <a:t>Nell’assenza</a:t>
            </a:r>
            <a:r>
              <a:rPr lang="en-CA" sz="2000" dirty="0" smtClean="0"/>
              <a:t> </a:t>
            </a:r>
            <a:r>
              <a:rPr lang="en-CA" sz="2000" dirty="0" err="1" smtClean="0"/>
              <a:t>di</a:t>
            </a:r>
            <a:r>
              <a:rPr lang="en-CA" sz="2000" dirty="0" smtClean="0"/>
              <a:t> </a:t>
            </a:r>
            <a:r>
              <a:rPr lang="en-CA" sz="2000" dirty="0" err="1" smtClean="0"/>
              <a:t>una</a:t>
            </a:r>
            <a:r>
              <a:rPr lang="en-CA" sz="2000" dirty="0" smtClean="0"/>
              <a:t> </a:t>
            </a:r>
            <a:r>
              <a:rPr lang="en-CA" sz="2000" dirty="0" err="1" smtClean="0"/>
              <a:t>inferenza</a:t>
            </a:r>
            <a:r>
              <a:rPr lang="en-CA" sz="2000" dirty="0" smtClean="0"/>
              <a:t> </a:t>
            </a:r>
            <a:r>
              <a:rPr lang="en-CA" sz="2000" dirty="0" err="1" smtClean="0"/>
              <a:t>di</a:t>
            </a:r>
            <a:r>
              <a:rPr lang="en-CA" sz="2000" dirty="0" smtClean="0"/>
              <a:t> </a:t>
            </a:r>
            <a:r>
              <a:rPr lang="en-CA" sz="2000" dirty="0" err="1" smtClean="0"/>
              <a:t>autenticità</a:t>
            </a:r>
            <a:r>
              <a:rPr lang="en-CA" sz="2000" dirty="0" smtClean="0"/>
              <a:t> </a:t>
            </a:r>
            <a:r>
              <a:rPr lang="en-CA" sz="2000" dirty="0" err="1" smtClean="0"/>
              <a:t>basata</a:t>
            </a:r>
            <a:r>
              <a:rPr lang="en-CA" sz="2000" dirty="0" smtClean="0"/>
              <a:t> </a:t>
            </a:r>
            <a:r>
              <a:rPr lang="en-CA" sz="2000" dirty="0" err="1" smtClean="0"/>
              <a:t>sull</a:t>
            </a:r>
            <a:r>
              <a:rPr lang="en-CA" sz="2000" dirty="0" smtClean="0"/>
              <a:t>’</a:t>
            </a:r>
            <a:r>
              <a:rPr lang="en-CA" sz="2000" dirty="0" smtClean="0"/>
              <a:t> </a:t>
            </a:r>
            <a:r>
              <a:rPr lang="en-CA" sz="2000" dirty="0" err="1" smtClean="0"/>
              <a:t>integrità</a:t>
            </a:r>
            <a:r>
              <a:rPr lang="en-CA" sz="2000" dirty="0" smtClean="0"/>
              <a:t> </a:t>
            </a:r>
            <a:r>
              <a:rPr lang="en-CA" sz="2000" dirty="0" err="1" smtClean="0"/>
              <a:t>dell’ambiente</a:t>
            </a:r>
            <a:r>
              <a:rPr lang="en-CA" sz="2000" dirty="0" smtClean="0"/>
              <a:t> </a:t>
            </a:r>
            <a:r>
              <a:rPr lang="en-CA" sz="2000" dirty="0" err="1" smtClean="0"/>
              <a:t>digitale</a:t>
            </a:r>
            <a:r>
              <a:rPr lang="en-CA" sz="2000" dirty="0" smtClean="0"/>
              <a:t>, </a:t>
            </a:r>
            <a:r>
              <a:rPr lang="en-CA" sz="2000" dirty="0" err="1" smtClean="0"/>
              <a:t>l’integrità</a:t>
            </a:r>
            <a:r>
              <a:rPr lang="en-CA" sz="2000" dirty="0" smtClean="0"/>
              <a:t> </a:t>
            </a:r>
            <a:r>
              <a:rPr lang="en-CA" sz="2000" dirty="0" err="1" smtClean="0"/>
              <a:t>dei</a:t>
            </a:r>
            <a:r>
              <a:rPr lang="en-CA" sz="2000" dirty="0" smtClean="0"/>
              <a:t> </a:t>
            </a:r>
            <a:r>
              <a:rPr lang="en-CA" sz="2000" dirty="0" err="1" smtClean="0"/>
              <a:t>documenti</a:t>
            </a:r>
            <a:r>
              <a:rPr lang="en-CA" sz="2000" dirty="0" smtClean="0"/>
              <a:t> </a:t>
            </a:r>
            <a:r>
              <a:rPr lang="en-CA" sz="2000" dirty="0" err="1" smtClean="0"/>
              <a:t>nella</a:t>
            </a:r>
            <a:r>
              <a:rPr lang="en-CA" sz="2000" dirty="0" smtClean="0"/>
              <a:t> </a:t>
            </a:r>
            <a:r>
              <a:rPr lang="en-CA" sz="2000" dirty="0" err="1" smtClean="0"/>
              <a:t>Nuvola</a:t>
            </a:r>
            <a:r>
              <a:rPr lang="en-CA" sz="2000" dirty="0" smtClean="0"/>
              <a:t> non </a:t>
            </a:r>
            <a:r>
              <a:rPr lang="en-CA" sz="2000" dirty="0" err="1" smtClean="0"/>
              <a:t>si</a:t>
            </a:r>
            <a:r>
              <a:rPr lang="en-CA" sz="2000" dirty="0" smtClean="0"/>
              <a:t> </a:t>
            </a:r>
            <a:r>
              <a:rPr lang="en-CA" sz="2000" dirty="0" err="1" smtClean="0"/>
              <a:t>puo</a:t>
            </a:r>
            <a:r>
              <a:rPr lang="en-CA" sz="2000" dirty="0" smtClean="0"/>
              <a:t>’ </a:t>
            </a:r>
            <a:r>
              <a:rPr lang="en-CA" sz="2000" dirty="0" err="1" smtClean="0"/>
              <a:t>garantire</a:t>
            </a:r>
            <a:r>
              <a:rPr lang="en-CA" sz="2000" dirty="0" smtClean="0"/>
              <a:t> </a:t>
            </a:r>
            <a:r>
              <a:rPr lang="en-CA" sz="2000" dirty="0" err="1" smtClean="0"/>
              <a:t>altro</a:t>
            </a:r>
            <a:r>
              <a:rPr lang="en-CA" sz="2000" dirty="0" smtClean="0"/>
              <a:t> </a:t>
            </a:r>
            <a:r>
              <a:rPr lang="en-CA" sz="2000" dirty="0" err="1" smtClean="0"/>
              <a:t>che</a:t>
            </a:r>
            <a:r>
              <a:rPr lang="en-CA" sz="2000" dirty="0" smtClean="0"/>
              <a:t> per </a:t>
            </a:r>
            <a:r>
              <a:rPr lang="en-CA" sz="2000" dirty="0" err="1" smtClean="0"/>
              <a:t>verifica</a:t>
            </a:r>
            <a:r>
              <a:rPr lang="en-CA" sz="2000" dirty="0" smtClean="0"/>
              <a:t> </a:t>
            </a:r>
            <a:r>
              <a:rPr lang="en-CA" sz="2000" dirty="0" err="1" smtClean="0"/>
              <a:t>diretta</a:t>
            </a:r>
            <a:r>
              <a:rPr lang="en-CA" sz="2000" dirty="0" smtClean="0"/>
              <a:t> </a:t>
            </a:r>
            <a:r>
              <a:rPr lang="en-CA" sz="2000" dirty="0" err="1" smtClean="0"/>
              <a:t>su</a:t>
            </a:r>
            <a:r>
              <a:rPr lang="en-CA" sz="2000" dirty="0" smtClean="0"/>
              <a:t> </a:t>
            </a:r>
            <a:r>
              <a:rPr lang="en-CA" sz="2000" dirty="0" err="1" smtClean="0"/>
              <a:t>duplicati</a:t>
            </a:r>
            <a:endParaRPr lang="en-CA" sz="2000" dirty="0" smtClean="0"/>
          </a:p>
          <a:p>
            <a:pPr eaLnBrk="1" hangingPunct="1"/>
            <a:r>
              <a:rPr lang="en-CA" sz="2000" dirty="0" err="1" smtClean="0"/>
              <a:t>L’analisi</a:t>
            </a:r>
            <a:r>
              <a:rPr lang="en-CA" sz="2000" dirty="0" smtClean="0"/>
              <a:t> </a:t>
            </a:r>
            <a:r>
              <a:rPr lang="en-CA" sz="2000" dirty="0" err="1" smtClean="0"/>
              <a:t>dell’integrità</a:t>
            </a:r>
            <a:r>
              <a:rPr lang="en-CA" sz="2000" dirty="0" smtClean="0"/>
              <a:t> del </a:t>
            </a:r>
            <a:r>
              <a:rPr lang="en-CA" sz="2000" dirty="0" err="1" smtClean="0"/>
              <a:t>bitstream</a:t>
            </a:r>
            <a:r>
              <a:rPr lang="en-CA" sz="2000" dirty="0" smtClean="0"/>
              <a:t>, </a:t>
            </a:r>
            <a:r>
              <a:rPr lang="en-CA" sz="2000" dirty="0" err="1" smtClean="0"/>
              <a:t>dei</a:t>
            </a:r>
            <a:r>
              <a:rPr lang="en-CA" sz="2000" dirty="0" smtClean="0"/>
              <a:t> </a:t>
            </a:r>
            <a:r>
              <a:rPr lang="en-CA" sz="2000" dirty="0" err="1" smtClean="0"/>
              <a:t>dati</a:t>
            </a:r>
            <a:r>
              <a:rPr lang="en-CA" sz="2000" dirty="0" smtClean="0"/>
              <a:t>, del computer</a:t>
            </a:r>
            <a:r>
              <a:rPr lang="en-CA" sz="2000" dirty="0" smtClean="0"/>
              <a:t>, </a:t>
            </a:r>
            <a:r>
              <a:rPr lang="en-CA" sz="2000" dirty="0" smtClean="0"/>
              <a:t>del </a:t>
            </a:r>
            <a:r>
              <a:rPr lang="en-CA" sz="2000" dirty="0" err="1" smtClean="0"/>
              <a:t>sistema</a:t>
            </a:r>
            <a:r>
              <a:rPr lang="en-CA" sz="2000" dirty="0" smtClean="0"/>
              <a:t> </a:t>
            </a:r>
            <a:r>
              <a:rPr lang="en-CA" sz="2000" dirty="0" err="1" smtClean="0"/>
              <a:t>informativo</a:t>
            </a:r>
            <a:r>
              <a:rPr lang="en-CA" sz="2000" dirty="0" smtClean="0"/>
              <a:t>, o del </a:t>
            </a:r>
            <a:r>
              <a:rPr lang="en-CA" sz="2000" dirty="0" err="1" smtClean="0"/>
              <a:t>processo</a:t>
            </a:r>
            <a:r>
              <a:rPr lang="en-CA" sz="2000" dirty="0" smtClean="0"/>
              <a:t> </a:t>
            </a:r>
            <a:r>
              <a:rPr lang="en-CA" sz="2000" dirty="0" err="1" smtClean="0"/>
              <a:t>di</a:t>
            </a:r>
            <a:r>
              <a:rPr lang="en-CA" sz="2000" dirty="0" smtClean="0"/>
              <a:t> </a:t>
            </a:r>
            <a:r>
              <a:rPr lang="en-CA" sz="2000" dirty="0" err="1" smtClean="0"/>
              <a:t>creazione</a:t>
            </a:r>
            <a:r>
              <a:rPr lang="en-CA" sz="2000" dirty="0" smtClean="0"/>
              <a:t>, </a:t>
            </a:r>
            <a:r>
              <a:rPr lang="en-CA" sz="2000" dirty="0" err="1" smtClean="0"/>
              <a:t>riproduzione</a:t>
            </a:r>
            <a:r>
              <a:rPr lang="en-CA" sz="2000" dirty="0" smtClean="0"/>
              <a:t>, </a:t>
            </a:r>
            <a:r>
              <a:rPr lang="en-CA" sz="2000" dirty="0" err="1" smtClean="0"/>
              <a:t>mantenimento</a:t>
            </a:r>
            <a:r>
              <a:rPr lang="en-CA" sz="2000" dirty="0" smtClean="0"/>
              <a:t> e </a:t>
            </a:r>
            <a:r>
              <a:rPr lang="en-CA" sz="2000" dirty="0" err="1" smtClean="0"/>
              <a:t>selezione</a:t>
            </a:r>
            <a:r>
              <a:rPr lang="en-CA" sz="2000" dirty="0" smtClean="0"/>
              <a:t> </a:t>
            </a:r>
            <a:r>
              <a:rPr lang="en-CA" sz="2000" dirty="0" err="1" smtClean="0"/>
              <a:t>da</a:t>
            </a:r>
            <a:r>
              <a:rPr lang="en-CA" sz="2000" dirty="0" smtClean="0"/>
              <a:t> parte </a:t>
            </a:r>
            <a:r>
              <a:rPr lang="en-CA" sz="2000" dirty="0" err="1" smtClean="0"/>
              <a:t>di</a:t>
            </a:r>
            <a:r>
              <a:rPr lang="en-CA" sz="2000" dirty="0" smtClean="0"/>
              <a:t> </a:t>
            </a:r>
            <a:r>
              <a:rPr lang="en-CA" sz="2000" dirty="0" err="1" smtClean="0"/>
              <a:t>terze</a:t>
            </a:r>
            <a:r>
              <a:rPr lang="en-CA" sz="2000" dirty="0" smtClean="0"/>
              <a:t> </a:t>
            </a:r>
            <a:r>
              <a:rPr lang="en-CA" sz="2000" dirty="0" err="1" smtClean="0"/>
              <a:t>parti</a:t>
            </a:r>
            <a:r>
              <a:rPr lang="en-CA" sz="2000" dirty="0" smtClean="0"/>
              <a:t> non è </a:t>
            </a:r>
            <a:r>
              <a:rPr lang="en-CA" sz="2000" dirty="0" err="1" smtClean="0"/>
              <a:t>permessa</a:t>
            </a:r>
            <a:r>
              <a:rPr lang="en-CA" sz="2000" dirty="0" smtClean="0"/>
              <a:t> o </a:t>
            </a:r>
            <a:r>
              <a:rPr lang="en-CA" sz="2000" dirty="0" err="1" smtClean="0"/>
              <a:t>possibile</a:t>
            </a:r>
            <a:r>
              <a:rPr lang="en-CA" sz="2400" dirty="0" smtClean="0"/>
              <a:t>.</a:t>
            </a:r>
            <a:endParaRPr lang="en-CA" sz="2400" dirty="0" smtClean="0"/>
          </a:p>
          <a:p>
            <a:pPr eaLnBrk="1" hangingPunct="1">
              <a:buFont typeface="Arial" charset="0"/>
              <a:buNone/>
            </a:pPr>
            <a:endParaRPr lang="en-CA"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CA" smtClean="0"/>
              <a:t>Rischi della Nuvola</a:t>
            </a:r>
          </a:p>
        </p:txBody>
      </p:sp>
      <p:sp>
        <p:nvSpPr>
          <p:cNvPr id="25603" name="Content Placeholder 3"/>
          <p:cNvSpPr>
            <a:spLocks noGrp="1"/>
          </p:cNvSpPr>
          <p:nvPr>
            <p:ph idx="1"/>
          </p:nvPr>
        </p:nvSpPr>
        <p:spPr/>
        <p:txBody>
          <a:bodyPr/>
          <a:lstStyle/>
          <a:p>
            <a:pPr eaLnBrk="1" hangingPunct="1">
              <a:buNone/>
            </a:pPr>
            <a:r>
              <a:rPr lang="en-CA" b="1" dirty="0" smtClean="0"/>
              <a:t>Privacy</a:t>
            </a:r>
            <a:endParaRPr lang="en-CA" sz="2800" b="1" dirty="0" smtClean="0"/>
          </a:p>
          <a:p>
            <a:pPr eaLnBrk="1" hangingPunct="1"/>
            <a:r>
              <a:rPr lang="en-CA" sz="2800" dirty="0" smtClean="0"/>
              <a:t>La European Union </a:t>
            </a:r>
            <a:r>
              <a:rPr lang="en-CA" sz="2800" dirty="0" smtClean="0"/>
              <a:t>Data Protection Directive </a:t>
            </a:r>
            <a:r>
              <a:rPr lang="en-CA" sz="2800" dirty="0" err="1" smtClean="0"/>
              <a:t>regola</a:t>
            </a:r>
            <a:r>
              <a:rPr lang="en-CA" sz="2800" dirty="0" smtClean="0"/>
              <a:t> data privacy. </a:t>
            </a:r>
            <a:r>
              <a:rPr lang="en-CA" sz="2800" dirty="0" err="1" smtClean="0"/>
              <a:t>Dati</a:t>
            </a:r>
            <a:r>
              <a:rPr lang="en-CA" sz="2800" dirty="0" smtClean="0"/>
              <a:t> </a:t>
            </a:r>
            <a:r>
              <a:rPr lang="en-CA" sz="2800" dirty="0" err="1" smtClean="0"/>
              <a:t>personali</a:t>
            </a:r>
            <a:r>
              <a:rPr lang="en-CA" sz="2800" dirty="0" smtClean="0"/>
              <a:t> </a:t>
            </a:r>
            <a:r>
              <a:rPr lang="en-CA" sz="2800" dirty="0" err="1" smtClean="0"/>
              <a:t>di</a:t>
            </a:r>
            <a:r>
              <a:rPr lang="en-CA" sz="2800" dirty="0" smtClean="0"/>
              <a:t> </a:t>
            </a:r>
            <a:r>
              <a:rPr lang="en-CA" sz="2800" dirty="0" err="1" smtClean="0"/>
              <a:t>residenti</a:t>
            </a:r>
            <a:r>
              <a:rPr lang="en-CA" sz="2800" dirty="0" smtClean="0"/>
              <a:t> </a:t>
            </a:r>
            <a:r>
              <a:rPr lang="en-CA" sz="2800" dirty="0" err="1" smtClean="0"/>
              <a:t>nell’Unione</a:t>
            </a:r>
            <a:r>
              <a:rPr lang="en-CA" sz="2800" dirty="0" smtClean="0"/>
              <a:t> </a:t>
            </a:r>
            <a:r>
              <a:rPr lang="en-CA" sz="2800" dirty="0" err="1" smtClean="0"/>
              <a:t>Europea</a:t>
            </a:r>
            <a:r>
              <a:rPr lang="en-CA" sz="2800" dirty="0" smtClean="0"/>
              <a:t> </a:t>
            </a:r>
            <a:r>
              <a:rPr lang="en-CA" sz="2800" dirty="0" smtClean="0"/>
              <a:t>non </a:t>
            </a:r>
            <a:r>
              <a:rPr lang="en-CA" sz="2800" dirty="0" err="1" smtClean="0"/>
              <a:t>possono</a:t>
            </a:r>
            <a:r>
              <a:rPr lang="en-CA" sz="2800" dirty="0" smtClean="0"/>
              <a:t> </a:t>
            </a:r>
            <a:r>
              <a:rPr lang="en-CA" sz="2800" dirty="0" err="1" smtClean="0"/>
              <a:t>essere</a:t>
            </a:r>
            <a:r>
              <a:rPr lang="en-CA" sz="2800" dirty="0" smtClean="0"/>
              <a:t> </a:t>
            </a:r>
            <a:r>
              <a:rPr lang="en-CA" sz="2800" dirty="0" err="1" smtClean="0"/>
              <a:t>trattati</a:t>
            </a:r>
            <a:r>
              <a:rPr lang="en-CA" sz="2800" dirty="0" smtClean="0"/>
              <a:t> in </a:t>
            </a:r>
            <a:r>
              <a:rPr lang="en-CA" sz="2800" dirty="0" err="1" smtClean="0"/>
              <a:t>paesi</a:t>
            </a:r>
            <a:r>
              <a:rPr lang="en-CA" sz="2800" dirty="0" smtClean="0"/>
              <a:t> </a:t>
            </a:r>
            <a:r>
              <a:rPr lang="en-CA" sz="2800" dirty="0" err="1" smtClean="0"/>
              <a:t>che</a:t>
            </a:r>
            <a:r>
              <a:rPr lang="en-CA" sz="2800" dirty="0" smtClean="0"/>
              <a:t> non </a:t>
            </a:r>
            <a:r>
              <a:rPr lang="en-CA" sz="2800" dirty="0" err="1" smtClean="0"/>
              <a:t>hanno</a:t>
            </a:r>
            <a:r>
              <a:rPr lang="en-CA" sz="2800" dirty="0" smtClean="0"/>
              <a:t> </a:t>
            </a:r>
            <a:r>
              <a:rPr lang="en-CA" sz="2800" dirty="0" err="1" smtClean="0"/>
              <a:t>uguale</a:t>
            </a:r>
            <a:r>
              <a:rPr lang="en-CA" sz="2800" dirty="0" smtClean="0"/>
              <a:t> </a:t>
            </a:r>
            <a:r>
              <a:rPr lang="en-CA" sz="2800" dirty="0" err="1" smtClean="0"/>
              <a:t>protezione</a:t>
            </a:r>
            <a:endParaRPr lang="en-CA" sz="2800" dirty="0" smtClean="0"/>
          </a:p>
          <a:p>
            <a:pPr eaLnBrk="1" hangingPunct="1"/>
            <a:r>
              <a:rPr lang="en-CA" sz="2800" dirty="0" smtClean="0"/>
              <a:t>La Federal </a:t>
            </a:r>
            <a:r>
              <a:rPr lang="en-CA" sz="2800" dirty="0" smtClean="0"/>
              <a:t>court </a:t>
            </a:r>
            <a:r>
              <a:rPr lang="en-CA" sz="2800" dirty="0" smtClean="0"/>
              <a:t>del Canada ha </a:t>
            </a:r>
            <a:r>
              <a:rPr lang="en-CA" sz="2800" dirty="0" err="1" smtClean="0"/>
              <a:t>affermato</a:t>
            </a:r>
            <a:r>
              <a:rPr lang="en-CA" sz="2800" dirty="0" smtClean="0"/>
              <a:t> </a:t>
            </a:r>
            <a:r>
              <a:rPr lang="en-CA" sz="2800" dirty="0" err="1" smtClean="0"/>
              <a:t>che</a:t>
            </a:r>
            <a:r>
              <a:rPr lang="en-CA" sz="2800" dirty="0" smtClean="0"/>
              <a:t> </a:t>
            </a:r>
            <a:r>
              <a:rPr lang="en-CA" sz="2800" dirty="0" smtClean="0"/>
              <a:t>un’ </a:t>
            </a:r>
            <a:r>
              <a:rPr lang="en-CA" sz="2800" dirty="0" err="1" smtClean="0"/>
              <a:t>organizzazione</a:t>
            </a:r>
            <a:r>
              <a:rPr lang="en-CA" sz="2800" dirty="0" smtClean="0"/>
              <a:t> </a:t>
            </a:r>
            <a:r>
              <a:rPr lang="en-CA" sz="2800" dirty="0" err="1" smtClean="0"/>
              <a:t>americana</a:t>
            </a:r>
            <a:r>
              <a:rPr lang="en-CA" sz="2800" dirty="0" smtClean="0"/>
              <a:t> </a:t>
            </a:r>
            <a:r>
              <a:rPr lang="en-CA" sz="2800" dirty="0" err="1" smtClean="0"/>
              <a:t>che</a:t>
            </a:r>
            <a:r>
              <a:rPr lang="en-CA" sz="2800" dirty="0" smtClean="0"/>
              <a:t> </a:t>
            </a:r>
            <a:r>
              <a:rPr lang="en-CA" sz="2800" dirty="0" err="1" smtClean="0"/>
              <a:t>trasferisce</a:t>
            </a:r>
            <a:r>
              <a:rPr lang="en-CA" sz="2800" dirty="0" smtClean="0"/>
              <a:t> </a:t>
            </a:r>
            <a:r>
              <a:rPr lang="en-CA" sz="2800" dirty="0" err="1" smtClean="0"/>
              <a:t>dati</a:t>
            </a:r>
            <a:r>
              <a:rPr lang="en-CA" sz="2800" dirty="0" smtClean="0"/>
              <a:t> in Canada </a:t>
            </a:r>
            <a:r>
              <a:rPr lang="en-CA" sz="2800" dirty="0" err="1" smtClean="0"/>
              <a:t>deve</a:t>
            </a:r>
            <a:r>
              <a:rPr lang="en-CA" sz="2800" dirty="0" smtClean="0"/>
              <a:t> </a:t>
            </a:r>
            <a:r>
              <a:rPr lang="en-CA" sz="2800" dirty="0" err="1" smtClean="0"/>
              <a:t>rispettare</a:t>
            </a:r>
            <a:r>
              <a:rPr lang="en-CA" sz="2800" dirty="0" smtClean="0"/>
              <a:t> </a:t>
            </a:r>
            <a:r>
              <a:rPr lang="en-CA" sz="2800" dirty="0" smtClean="0"/>
              <a:t>PIPEDA (next slide)</a:t>
            </a:r>
            <a:r>
              <a:rPr lang="en-CA" dirty="0" smtClean="0"/>
              <a:t>. </a:t>
            </a:r>
            <a:endParaRPr lang="en-CA" dirty="0" smtClean="0"/>
          </a:p>
          <a:p>
            <a:pPr eaLnBrk="1" hangingPunct="1"/>
            <a:endParaRPr lang="en-CA"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Social Media &amp; research data</a:t>
            </a:r>
            <a:endParaRPr lang="en-CA" dirty="0"/>
          </a:p>
        </p:txBody>
      </p:sp>
      <p:sp>
        <p:nvSpPr>
          <p:cNvPr id="3" name="Content Placeholder 2"/>
          <p:cNvSpPr>
            <a:spLocks noGrp="1"/>
          </p:cNvSpPr>
          <p:nvPr>
            <p:ph idx="1"/>
          </p:nvPr>
        </p:nvSpPr>
        <p:spPr/>
        <p:txBody>
          <a:bodyPr/>
          <a:lstStyle/>
          <a:p>
            <a:pPr>
              <a:buNone/>
            </a:pPr>
            <a:r>
              <a:rPr lang="en-CA" sz="2400" b="1" dirty="0" err="1" smtClean="0"/>
              <a:t>L’uso</a:t>
            </a:r>
            <a:r>
              <a:rPr lang="en-CA" sz="2400" b="1" dirty="0" smtClean="0"/>
              <a:t> </a:t>
            </a:r>
            <a:r>
              <a:rPr lang="en-CA" sz="2400" b="1" dirty="0" err="1" smtClean="0"/>
              <a:t>dei</a:t>
            </a:r>
            <a:r>
              <a:rPr lang="en-CA" sz="2400" b="1" dirty="0" smtClean="0"/>
              <a:t> social networks </a:t>
            </a:r>
            <a:r>
              <a:rPr lang="en-CA" sz="2400" dirty="0" smtClean="0"/>
              <a:t>e la </a:t>
            </a:r>
            <a:r>
              <a:rPr lang="en-CA" sz="2400" dirty="0" err="1" smtClean="0"/>
              <a:t>contestata</a:t>
            </a:r>
            <a:r>
              <a:rPr lang="en-CA" sz="2400" dirty="0" smtClean="0"/>
              <a:t> </a:t>
            </a:r>
            <a:r>
              <a:rPr lang="en-CA" sz="2400" dirty="0" err="1" smtClean="0"/>
              <a:t>acquisizione</a:t>
            </a:r>
            <a:r>
              <a:rPr lang="en-CA" sz="2400" dirty="0" smtClean="0"/>
              <a:t> </a:t>
            </a:r>
            <a:r>
              <a:rPr lang="en-CA" sz="2400" dirty="0" err="1" smtClean="0"/>
              <a:t>da</a:t>
            </a:r>
            <a:r>
              <a:rPr lang="en-CA" sz="2400" dirty="0" smtClean="0"/>
              <a:t> parte </a:t>
            </a:r>
            <a:r>
              <a:rPr lang="en-CA" sz="2400" dirty="0" err="1" smtClean="0"/>
              <a:t>della</a:t>
            </a:r>
            <a:r>
              <a:rPr lang="en-CA" sz="2400" dirty="0" smtClean="0"/>
              <a:t> Library of Congress </a:t>
            </a:r>
            <a:r>
              <a:rPr lang="en-CA" sz="2400" dirty="0" err="1" smtClean="0"/>
              <a:t>dell’archivio</a:t>
            </a:r>
            <a:r>
              <a:rPr lang="en-CA" sz="2400" dirty="0" smtClean="0"/>
              <a:t> </a:t>
            </a:r>
            <a:r>
              <a:rPr lang="en-CA" sz="2400" dirty="0" err="1" smtClean="0"/>
              <a:t>di</a:t>
            </a:r>
            <a:r>
              <a:rPr lang="en-CA" sz="2400" dirty="0" smtClean="0"/>
              <a:t> Twitter </a:t>
            </a:r>
            <a:r>
              <a:rPr lang="en-CA" sz="2400" dirty="0" err="1" smtClean="0"/>
              <a:t>hanno</a:t>
            </a:r>
            <a:r>
              <a:rPr lang="en-CA" sz="2400" dirty="0" smtClean="0"/>
              <a:t> </a:t>
            </a:r>
            <a:r>
              <a:rPr lang="en-CA" sz="2400" dirty="0" err="1" smtClean="0"/>
              <a:t>elevato</a:t>
            </a:r>
            <a:r>
              <a:rPr lang="en-CA" sz="2400" dirty="0" smtClean="0"/>
              <a:t> </a:t>
            </a:r>
            <a:r>
              <a:rPr lang="en-CA" sz="2400" dirty="0" err="1" smtClean="0"/>
              <a:t>il</a:t>
            </a:r>
            <a:r>
              <a:rPr lang="en-CA" sz="2400" dirty="0" smtClean="0"/>
              <a:t> </a:t>
            </a:r>
            <a:r>
              <a:rPr lang="en-CA" sz="2400" dirty="0" err="1" smtClean="0"/>
              <a:t>livello</a:t>
            </a:r>
            <a:r>
              <a:rPr lang="en-CA" sz="2400" dirty="0" smtClean="0"/>
              <a:t> </a:t>
            </a:r>
            <a:r>
              <a:rPr lang="en-CA" sz="2400" dirty="0" err="1" smtClean="0"/>
              <a:t>di</a:t>
            </a:r>
            <a:r>
              <a:rPr lang="en-CA" sz="2400" dirty="0" smtClean="0"/>
              <a:t> </a:t>
            </a:r>
            <a:r>
              <a:rPr lang="en-CA" sz="2400" dirty="0" err="1" smtClean="0"/>
              <a:t>consapevolezza</a:t>
            </a:r>
            <a:r>
              <a:rPr lang="en-CA" sz="2400" dirty="0" smtClean="0"/>
              <a:t> </a:t>
            </a:r>
            <a:r>
              <a:rPr lang="en-CA" sz="2400" dirty="0" err="1" smtClean="0"/>
              <a:t>della</a:t>
            </a:r>
            <a:r>
              <a:rPr lang="en-CA" sz="2400" dirty="0" smtClean="0"/>
              <a:t> </a:t>
            </a:r>
            <a:r>
              <a:rPr lang="en-CA" sz="2400" dirty="0" err="1" smtClean="0"/>
              <a:t>sfida</a:t>
            </a:r>
            <a:r>
              <a:rPr lang="en-CA" sz="2400" dirty="0" smtClean="0"/>
              <a:t> </a:t>
            </a:r>
            <a:r>
              <a:rPr lang="en-CA" sz="2400" dirty="0" err="1" smtClean="0"/>
              <a:t>che</a:t>
            </a:r>
            <a:r>
              <a:rPr lang="en-CA" sz="2400" dirty="0" smtClean="0"/>
              <a:t> </a:t>
            </a:r>
            <a:r>
              <a:rPr lang="en-CA" sz="2400" dirty="0" err="1" smtClean="0"/>
              <a:t>ci</a:t>
            </a:r>
            <a:r>
              <a:rPr lang="en-CA" sz="2400" dirty="0" smtClean="0"/>
              <a:t> </a:t>
            </a:r>
            <a:r>
              <a:rPr lang="en-CA" sz="2400" dirty="0" err="1" smtClean="0"/>
              <a:t>viene</a:t>
            </a:r>
            <a:r>
              <a:rPr lang="en-CA" sz="2400" dirty="0" smtClean="0"/>
              <a:t> </a:t>
            </a:r>
            <a:r>
              <a:rPr lang="en-CA" sz="2400" dirty="0" err="1" smtClean="0"/>
              <a:t>presentata</a:t>
            </a:r>
            <a:r>
              <a:rPr lang="en-CA" sz="2400" dirty="0" smtClean="0"/>
              <a:t>.  </a:t>
            </a:r>
          </a:p>
          <a:p>
            <a:pPr>
              <a:buNone/>
            </a:pPr>
            <a:r>
              <a:rPr lang="en-CA" sz="2400" dirty="0" err="1" smtClean="0"/>
              <a:t>Una</a:t>
            </a:r>
            <a:r>
              <a:rPr lang="en-CA" sz="2400" dirty="0" smtClean="0"/>
              <a:t> </a:t>
            </a:r>
            <a:r>
              <a:rPr lang="en-CA" sz="2400" dirty="0" err="1" smtClean="0"/>
              <a:t>sfida</a:t>
            </a:r>
            <a:r>
              <a:rPr lang="en-CA" sz="2400" dirty="0" smtClean="0"/>
              <a:t> </a:t>
            </a:r>
            <a:r>
              <a:rPr lang="en-CA" sz="2400" dirty="0" err="1" smtClean="0"/>
              <a:t>che</a:t>
            </a:r>
            <a:r>
              <a:rPr lang="en-CA" sz="2400" dirty="0" smtClean="0"/>
              <a:t> </a:t>
            </a:r>
            <a:r>
              <a:rPr lang="en-CA" sz="2400" dirty="0" err="1" smtClean="0"/>
              <a:t>si</a:t>
            </a:r>
            <a:r>
              <a:rPr lang="en-CA" sz="2400" dirty="0" smtClean="0"/>
              <a:t> </a:t>
            </a:r>
            <a:r>
              <a:rPr lang="en-CA" sz="2400" dirty="0" err="1" smtClean="0"/>
              <a:t>estende</a:t>
            </a:r>
            <a:r>
              <a:rPr lang="en-CA" sz="2400" dirty="0" smtClean="0"/>
              <a:t> al </a:t>
            </a:r>
            <a:r>
              <a:rPr lang="en-CA" sz="2400" b="1" dirty="0" err="1" smtClean="0"/>
              <a:t>ri-uso</a:t>
            </a:r>
            <a:r>
              <a:rPr lang="en-CA" sz="2400" b="1" dirty="0" smtClean="0"/>
              <a:t> </a:t>
            </a:r>
            <a:r>
              <a:rPr lang="en-CA" sz="2400" b="1" dirty="0" err="1" smtClean="0"/>
              <a:t>di</a:t>
            </a:r>
            <a:r>
              <a:rPr lang="en-CA" sz="2400" b="1" dirty="0" smtClean="0"/>
              <a:t> data sets </a:t>
            </a:r>
            <a:r>
              <a:rPr lang="en-CA" sz="2400" dirty="0" smtClean="0"/>
              <a:t>per </a:t>
            </a:r>
            <a:r>
              <a:rPr lang="en-CA" sz="2400" dirty="0" err="1" smtClean="0"/>
              <a:t>scopi</a:t>
            </a:r>
            <a:r>
              <a:rPr lang="en-CA" sz="2400" dirty="0" smtClean="0"/>
              <a:t> </a:t>
            </a:r>
            <a:r>
              <a:rPr lang="en-CA" sz="2400" dirty="0" err="1" smtClean="0"/>
              <a:t>diversi</a:t>
            </a:r>
            <a:r>
              <a:rPr lang="en-CA" sz="2400" dirty="0" smtClean="0"/>
              <a:t> </a:t>
            </a:r>
            <a:r>
              <a:rPr lang="en-CA" sz="2400" dirty="0" err="1" smtClean="0"/>
              <a:t>da</a:t>
            </a:r>
            <a:r>
              <a:rPr lang="en-CA" sz="2400" dirty="0" smtClean="0"/>
              <a:t> </a:t>
            </a:r>
            <a:r>
              <a:rPr lang="en-CA" sz="2400" dirty="0" err="1" smtClean="0"/>
              <a:t>quelli</a:t>
            </a:r>
            <a:r>
              <a:rPr lang="en-CA" sz="2400" dirty="0" smtClean="0"/>
              <a:t> per cui </a:t>
            </a:r>
            <a:r>
              <a:rPr lang="en-CA" sz="2400" dirty="0" err="1" smtClean="0"/>
              <a:t>furono</a:t>
            </a:r>
            <a:r>
              <a:rPr lang="en-CA" sz="2400" dirty="0" smtClean="0"/>
              <a:t> </a:t>
            </a:r>
            <a:r>
              <a:rPr lang="en-CA" sz="2400" dirty="0" err="1" smtClean="0"/>
              <a:t>originalmente</a:t>
            </a:r>
            <a:r>
              <a:rPr lang="en-CA" sz="2400" dirty="0" smtClean="0"/>
              <a:t> </a:t>
            </a:r>
            <a:r>
              <a:rPr lang="en-CA" sz="2400" dirty="0" err="1" smtClean="0"/>
              <a:t>sviluppati</a:t>
            </a:r>
            <a:r>
              <a:rPr lang="en-CA" sz="2400" dirty="0" smtClean="0"/>
              <a:t>, e </a:t>
            </a:r>
            <a:r>
              <a:rPr lang="en-CA" sz="2400" dirty="0" err="1" smtClean="0"/>
              <a:t>alla</a:t>
            </a:r>
            <a:r>
              <a:rPr lang="en-CA" sz="2400" dirty="0" smtClean="0"/>
              <a:t> </a:t>
            </a:r>
            <a:r>
              <a:rPr lang="en-CA" sz="2400" dirty="0" err="1" smtClean="0"/>
              <a:t>conseguente</a:t>
            </a:r>
            <a:r>
              <a:rPr lang="en-CA" sz="2400" dirty="0" smtClean="0"/>
              <a:t> </a:t>
            </a:r>
            <a:r>
              <a:rPr lang="en-CA" sz="2400" dirty="0" err="1" smtClean="0"/>
              <a:t>acquisizione</a:t>
            </a:r>
            <a:r>
              <a:rPr lang="en-CA" sz="2400" dirty="0" smtClean="0"/>
              <a:t> </a:t>
            </a:r>
            <a:r>
              <a:rPr lang="en-CA" sz="2400" dirty="0" err="1" smtClean="0"/>
              <a:t>di</a:t>
            </a:r>
            <a:r>
              <a:rPr lang="en-CA" sz="2400" dirty="0" smtClean="0"/>
              <a:t> </a:t>
            </a:r>
            <a:r>
              <a:rPr lang="en-CA" sz="2400" dirty="0" err="1" smtClean="0"/>
              <a:t>banche</a:t>
            </a:r>
            <a:r>
              <a:rPr lang="en-CA" sz="2400" dirty="0" smtClean="0"/>
              <a:t> </a:t>
            </a:r>
            <a:r>
              <a:rPr lang="en-CA" sz="2400" dirty="0" err="1" smtClean="0"/>
              <a:t>dati</a:t>
            </a:r>
            <a:r>
              <a:rPr lang="en-CA" sz="2400" dirty="0" smtClean="0"/>
              <a:t> per la </a:t>
            </a:r>
            <a:r>
              <a:rPr lang="en-CA" sz="2400" dirty="0" err="1" smtClean="0"/>
              <a:t>conservazione</a:t>
            </a:r>
            <a:r>
              <a:rPr lang="en-CA" sz="2400" dirty="0" smtClean="0"/>
              <a:t> </a:t>
            </a:r>
            <a:r>
              <a:rPr lang="en-CA" sz="2400" dirty="0" err="1" smtClean="0"/>
              <a:t>permanente</a:t>
            </a:r>
            <a:r>
              <a:rPr lang="en-CA" sz="2400" dirty="0" smtClean="0"/>
              <a:t>, ma </a:t>
            </a:r>
            <a:r>
              <a:rPr lang="en-CA" sz="2400" dirty="0" err="1" smtClean="0"/>
              <a:t>anche</a:t>
            </a:r>
            <a:r>
              <a:rPr lang="en-CA" sz="2400" dirty="0" smtClean="0"/>
              <a:t> </a:t>
            </a:r>
            <a:r>
              <a:rPr lang="en-CA" sz="2400" dirty="0" err="1" smtClean="0"/>
              <a:t>alla</a:t>
            </a:r>
            <a:r>
              <a:rPr lang="en-CA" sz="2400" dirty="0" smtClean="0"/>
              <a:t> </a:t>
            </a:r>
            <a:r>
              <a:rPr lang="en-CA" sz="2400" b="1" dirty="0" err="1" smtClean="0"/>
              <a:t>perdita</a:t>
            </a:r>
            <a:r>
              <a:rPr lang="en-CA" sz="2400" b="1" dirty="0" smtClean="0"/>
              <a:t> </a:t>
            </a:r>
            <a:r>
              <a:rPr lang="en-CA" sz="2400" b="1" dirty="0" err="1" smtClean="0"/>
              <a:t>di</a:t>
            </a:r>
            <a:r>
              <a:rPr lang="en-CA" sz="2400" b="1" dirty="0" smtClean="0"/>
              <a:t> </a:t>
            </a:r>
            <a:r>
              <a:rPr lang="en-CA" sz="2400" b="1" dirty="0" err="1" smtClean="0"/>
              <a:t>documenti</a:t>
            </a:r>
            <a:r>
              <a:rPr lang="en-CA" sz="2400" b="1" dirty="0" smtClean="0"/>
              <a:t> </a:t>
            </a:r>
            <a:r>
              <a:rPr lang="en-CA" sz="2400" b="1" dirty="0" err="1" smtClean="0"/>
              <a:t>vitali</a:t>
            </a:r>
            <a:r>
              <a:rPr lang="en-CA" sz="2400" b="1" dirty="0" smtClean="0"/>
              <a:t> </a:t>
            </a:r>
            <a:r>
              <a:rPr lang="en-CA" sz="2400" dirty="0" smtClean="0"/>
              <a:t>a </a:t>
            </a:r>
            <a:r>
              <a:rPr lang="en-CA" sz="2400" dirty="0" err="1" smtClean="0"/>
              <a:t>causa</a:t>
            </a:r>
            <a:r>
              <a:rPr lang="en-CA" sz="2400" dirty="0" smtClean="0"/>
              <a:t> </a:t>
            </a:r>
            <a:r>
              <a:rPr lang="en-CA" sz="2400" dirty="0" err="1" smtClean="0"/>
              <a:t>della</a:t>
            </a:r>
            <a:r>
              <a:rPr lang="en-CA" sz="2400" dirty="0" smtClean="0"/>
              <a:t> </a:t>
            </a:r>
            <a:r>
              <a:rPr lang="en-CA" sz="2400" dirty="0" err="1" smtClean="0"/>
              <a:t>fragilità</a:t>
            </a:r>
            <a:r>
              <a:rPr lang="en-CA" sz="2400" dirty="0" smtClean="0"/>
              <a:t> e </a:t>
            </a:r>
            <a:r>
              <a:rPr lang="en-CA" sz="2400" dirty="0" err="1" smtClean="0"/>
              <a:t>obsolescenza</a:t>
            </a:r>
            <a:r>
              <a:rPr lang="en-CA" sz="2400" dirty="0" smtClean="0"/>
              <a:t> </a:t>
            </a:r>
            <a:r>
              <a:rPr lang="en-CA" sz="2400" dirty="0" err="1" smtClean="0"/>
              <a:t>della</a:t>
            </a:r>
            <a:r>
              <a:rPr lang="en-CA" sz="2400" dirty="0" smtClean="0"/>
              <a:t> </a:t>
            </a:r>
            <a:r>
              <a:rPr lang="en-CA" sz="2400" dirty="0" err="1" smtClean="0"/>
              <a:t>tecnologia</a:t>
            </a:r>
            <a:endParaRPr lang="en-CA" sz="2400" dirty="0" smtClean="0"/>
          </a:p>
          <a:p>
            <a:pPr>
              <a:buNone/>
            </a:pPr>
            <a:r>
              <a:rPr lang="en-CA" sz="2400" dirty="0" err="1" smtClean="0"/>
              <a:t>Nessuno</a:t>
            </a:r>
            <a:r>
              <a:rPr lang="en-CA" sz="2400" dirty="0" smtClean="0"/>
              <a:t> </a:t>
            </a:r>
            <a:r>
              <a:rPr lang="en-CA" sz="2400" dirty="0" err="1" smtClean="0"/>
              <a:t>di</a:t>
            </a:r>
            <a:r>
              <a:rPr lang="en-CA" sz="2400" dirty="0" smtClean="0"/>
              <a:t> </a:t>
            </a:r>
            <a:r>
              <a:rPr lang="en-CA" sz="2400" dirty="0" err="1" smtClean="0"/>
              <a:t>questi</a:t>
            </a:r>
            <a:r>
              <a:rPr lang="en-CA" sz="2400" dirty="0" smtClean="0"/>
              <a:t> </a:t>
            </a:r>
            <a:r>
              <a:rPr lang="en-CA" sz="2400" dirty="0" err="1" smtClean="0"/>
              <a:t>fenomeni</a:t>
            </a:r>
            <a:r>
              <a:rPr lang="en-CA" sz="2400" dirty="0" smtClean="0"/>
              <a:t> è </a:t>
            </a:r>
            <a:r>
              <a:rPr lang="en-CA" sz="2400" dirty="0" err="1" smtClean="0"/>
              <a:t>nuovo</a:t>
            </a:r>
            <a:r>
              <a:rPr lang="en-CA" sz="2400" dirty="0" smtClean="0"/>
              <a:t>.  La </a:t>
            </a:r>
            <a:r>
              <a:rPr lang="en-CA" sz="2400" b="1" dirty="0" err="1" smtClean="0"/>
              <a:t>dimensione</a:t>
            </a:r>
            <a:r>
              <a:rPr lang="en-CA" sz="2400" dirty="0" smtClean="0"/>
              <a:t> </a:t>
            </a:r>
            <a:r>
              <a:rPr lang="en-CA" sz="2400" dirty="0" err="1" smtClean="0"/>
              <a:t>che</a:t>
            </a:r>
            <a:r>
              <a:rPr lang="en-CA" sz="2400" dirty="0" smtClean="0"/>
              <a:t> </a:t>
            </a:r>
            <a:r>
              <a:rPr lang="en-CA" sz="2400" dirty="0" err="1" smtClean="0"/>
              <a:t>essi</a:t>
            </a:r>
            <a:r>
              <a:rPr lang="en-CA" sz="2400" dirty="0" smtClean="0"/>
              <a:t> </a:t>
            </a:r>
            <a:r>
              <a:rPr lang="en-CA" sz="2400" dirty="0" err="1" smtClean="0"/>
              <a:t>assumono</a:t>
            </a:r>
            <a:r>
              <a:rPr lang="en-CA" sz="2400" dirty="0" smtClean="0"/>
              <a:t> lo è.</a:t>
            </a:r>
            <a:endParaRPr lang="en-CA"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CA" smtClean="0"/>
              <a:t>Rischi della Nuvola</a:t>
            </a:r>
          </a:p>
        </p:txBody>
      </p:sp>
      <p:sp>
        <p:nvSpPr>
          <p:cNvPr id="4" name="Content Placeholder 3"/>
          <p:cNvSpPr>
            <a:spLocks noGrp="1"/>
          </p:cNvSpPr>
          <p:nvPr>
            <p:ph idx="1"/>
          </p:nvPr>
        </p:nvSpPr>
        <p:spPr/>
        <p:txBody>
          <a:bodyPr rtlCol="0">
            <a:normAutofit fontScale="77500" lnSpcReduction="20000"/>
          </a:bodyPr>
          <a:lstStyle/>
          <a:p>
            <a:pPr eaLnBrk="1" fontAlgn="auto" hangingPunct="1">
              <a:spcAft>
                <a:spcPts val="0"/>
              </a:spcAft>
              <a:buNone/>
              <a:defRPr/>
            </a:pPr>
            <a:r>
              <a:rPr lang="en-CA" sz="4100" b="1" dirty="0" err="1" smtClean="0"/>
              <a:t>Problemi</a:t>
            </a:r>
            <a:r>
              <a:rPr lang="en-CA" sz="4100" b="1" dirty="0" smtClean="0"/>
              <a:t> </a:t>
            </a:r>
            <a:r>
              <a:rPr lang="en-CA" sz="4100" b="1" dirty="0" err="1" smtClean="0"/>
              <a:t>Legali</a:t>
            </a:r>
            <a:endParaRPr lang="en-CA" sz="4100" b="1" dirty="0" smtClean="0"/>
          </a:p>
          <a:p>
            <a:pPr eaLnBrk="1" fontAlgn="auto" hangingPunct="1">
              <a:spcAft>
                <a:spcPts val="0"/>
              </a:spcAft>
              <a:defRPr/>
            </a:pPr>
            <a:r>
              <a:rPr lang="en-CA" sz="3100" dirty="0" smtClean="0"/>
              <a:t>La </a:t>
            </a:r>
            <a:r>
              <a:rPr lang="en-CA" sz="3100" dirty="0" err="1" smtClean="0"/>
              <a:t>locazione</a:t>
            </a:r>
            <a:r>
              <a:rPr lang="en-CA" sz="3100" dirty="0" smtClean="0"/>
              <a:t> </a:t>
            </a:r>
            <a:r>
              <a:rPr lang="en-CA" sz="3100" dirty="0" err="1" smtClean="0"/>
              <a:t>geografica</a:t>
            </a:r>
            <a:r>
              <a:rPr lang="en-CA" sz="3100" dirty="0" smtClean="0"/>
              <a:t> </a:t>
            </a:r>
            <a:r>
              <a:rPr lang="en-CA" sz="3100" dirty="0" err="1" smtClean="0"/>
              <a:t>dei</a:t>
            </a:r>
            <a:r>
              <a:rPr lang="en-CA" sz="3100" dirty="0" smtClean="0"/>
              <a:t> </a:t>
            </a:r>
            <a:r>
              <a:rPr lang="en-CA" sz="3100" dirty="0" err="1" smtClean="0"/>
              <a:t>documenti</a:t>
            </a:r>
            <a:r>
              <a:rPr lang="en-CA" sz="3100" dirty="0" smtClean="0"/>
              <a:t> è </a:t>
            </a:r>
            <a:r>
              <a:rPr lang="en-CA" sz="3100" dirty="0" err="1" smtClean="0"/>
              <a:t>di</a:t>
            </a:r>
            <a:r>
              <a:rPr lang="en-CA" sz="3100" dirty="0" smtClean="0"/>
              <a:t> </a:t>
            </a:r>
            <a:r>
              <a:rPr lang="en-CA" sz="3100" dirty="0" err="1" smtClean="0"/>
              <a:t>rilievo</a:t>
            </a:r>
            <a:r>
              <a:rPr lang="en-CA" sz="3100" dirty="0" smtClean="0"/>
              <a:t> per la </a:t>
            </a:r>
            <a:r>
              <a:rPr lang="en-CA" sz="3100" dirty="0" err="1" smtClean="0"/>
              <a:t>giurisdizione</a:t>
            </a:r>
            <a:r>
              <a:rPr lang="en-CA" sz="3100" dirty="0" smtClean="0"/>
              <a:t>.</a:t>
            </a:r>
          </a:p>
          <a:p>
            <a:pPr eaLnBrk="1" fontAlgn="auto" hangingPunct="1">
              <a:spcAft>
                <a:spcPts val="0"/>
              </a:spcAft>
              <a:defRPr/>
            </a:pPr>
            <a:r>
              <a:rPr lang="en-CA" sz="3100" dirty="0" smtClean="0"/>
              <a:t>I </a:t>
            </a:r>
            <a:r>
              <a:rPr lang="en-CA" sz="3100" dirty="0" err="1" smtClean="0"/>
              <a:t>segreti</a:t>
            </a:r>
            <a:r>
              <a:rPr lang="en-CA" sz="3100" dirty="0" smtClean="0"/>
              <a:t> </a:t>
            </a:r>
            <a:r>
              <a:rPr lang="en-CA" sz="3100" dirty="0" err="1" smtClean="0"/>
              <a:t>commerciali</a:t>
            </a:r>
            <a:r>
              <a:rPr lang="en-CA" sz="3100" dirty="0" smtClean="0"/>
              <a:t> non </a:t>
            </a:r>
            <a:r>
              <a:rPr lang="en-CA" sz="3100" dirty="0" err="1" smtClean="0"/>
              <a:t>rimangono</a:t>
            </a:r>
            <a:r>
              <a:rPr lang="en-CA" sz="3100" dirty="0" smtClean="0"/>
              <a:t> </a:t>
            </a:r>
            <a:r>
              <a:rPr lang="en-CA" sz="3100" dirty="0" err="1" smtClean="0"/>
              <a:t>tali</a:t>
            </a:r>
            <a:r>
              <a:rPr lang="en-CA" sz="3100" dirty="0" smtClean="0"/>
              <a:t> </a:t>
            </a:r>
            <a:r>
              <a:rPr lang="en-CA" sz="3100" dirty="0" smtClean="0"/>
              <a:t>se </a:t>
            </a:r>
            <a:r>
              <a:rPr lang="en-CA" sz="3100" dirty="0" err="1" smtClean="0"/>
              <a:t>si</a:t>
            </a:r>
            <a:r>
              <a:rPr lang="en-CA" sz="3100" dirty="0" smtClean="0"/>
              <a:t> </a:t>
            </a:r>
            <a:r>
              <a:rPr lang="en-CA" sz="3100" dirty="0" err="1" smtClean="0"/>
              <a:t>trovano</a:t>
            </a:r>
            <a:r>
              <a:rPr lang="en-CA" sz="3100" dirty="0" smtClean="0"/>
              <a:t> </a:t>
            </a:r>
            <a:r>
              <a:rPr lang="en-CA" sz="3100" dirty="0" err="1" smtClean="0"/>
              <a:t>nella</a:t>
            </a:r>
            <a:r>
              <a:rPr lang="en-CA" sz="3100" dirty="0" smtClean="0"/>
              <a:t> </a:t>
            </a:r>
            <a:r>
              <a:rPr lang="en-CA" sz="3100" dirty="0" err="1" smtClean="0"/>
              <a:t>Nuvola</a:t>
            </a:r>
            <a:endParaRPr lang="en-CA" sz="3100" dirty="0" smtClean="0"/>
          </a:p>
          <a:p>
            <a:pPr eaLnBrk="1" fontAlgn="auto" hangingPunct="1">
              <a:spcAft>
                <a:spcPts val="0"/>
              </a:spcAft>
              <a:defRPr/>
            </a:pPr>
            <a:r>
              <a:rPr lang="en-CA" sz="3100" dirty="0" smtClean="0"/>
              <a:t>Il </a:t>
            </a:r>
            <a:r>
              <a:rPr lang="en-CA" sz="3100" dirty="0" err="1" smtClean="0"/>
              <a:t>privilegio</a:t>
            </a:r>
            <a:r>
              <a:rPr lang="en-CA" sz="3100" dirty="0" smtClean="0"/>
              <a:t> </a:t>
            </a:r>
            <a:r>
              <a:rPr lang="en-CA" sz="3100" dirty="0" err="1" smtClean="0"/>
              <a:t>delle</a:t>
            </a:r>
            <a:r>
              <a:rPr lang="en-CA" sz="3100" dirty="0" smtClean="0"/>
              <a:t> </a:t>
            </a:r>
            <a:r>
              <a:rPr lang="en-CA" sz="3100" dirty="0" err="1" smtClean="0"/>
              <a:t>comunicazioni</a:t>
            </a:r>
            <a:r>
              <a:rPr lang="en-CA" sz="3100" dirty="0" smtClean="0"/>
              <a:t> </a:t>
            </a:r>
            <a:r>
              <a:rPr lang="en-CA" sz="3100" dirty="0" err="1" smtClean="0"/>
              <a:t>tra</a:t>
            </a:r>
            <a:r>
              <a:rPr lang="en-CA" sz="3100" dirty="0" smtClean="0"/>
              <a:t> </a:t>
            </a:r>
            <a:r>
              <a:rPr lang="en-CA" sz="3100" dirty="0" err="1" smtClean="0"/>
              <a:t>avvocato</a:t>
            </a:r>
            <a:r>
              <a:rPr lang="en-CA" sz="3100" dirty="0" smtClean="0"/>
              <a:t> e </a:t>
            </a:r>
            <a:r>
              <a:rPr lang="en-CA" sz="3100" dirty="0" err="1" smtClean="0"/>
              <a:t>cliente</a:t>
            </a:r>
            <a:r>
              <a:rPr lang="en-CA" sz="3100" dirty="0" smtClean="0"/>
              <a:t> </a:t>
            </a:r>
            <a:r>
              <a:rPr lang="en-CA" sz="3100" dirty="0" smtClean="0"/>
              <a:t>non </a:t>
            </a:r>
            <a:r>
              <a:rPr lang="en-CA" sz="3100" dirty="0" err="1" smtClean="0"/>
              <a:t>si</a:t>
            </a:r>
            <a:r>
              <a:rPr lang="en-CA" sz="3100" dirty="0" smtClean="0"/>
              <a:t> </a:t>
            </a:r>
            <a:r>
              <a:rPr lang="en-CA" sz="3100" dirty="0" err="1" smtClean="0"/>
              <a:t>considera</a:t>
            </a:r>
            <a:r>
              <a:rPr lang="en-CA" sz="3100" dirty="0" smtClean="0"/>
              <a:t> </a:t>
            </a:r>
            <a:r>
              <a:rPr lang="en-CA" sz="3100" dirty="0" err="1" smtClean="0"/>
              <a:t>privilegio</a:t>
            </a:r>
            <a:r>
              <a:rPr lang="en-CA" sz="3100" dirty="0" smtClean="0"/>
              <a:t> se la </a:t>
            </a:r>
            <a:r>
              <a:rPr lang="en-CA" sz="3100" dirty="0" err="1" smtClean="0"/>
              <a:t>loro</a:t>
            </a:r>
            <a:r>
              <a:rPr lang="en-CA" sz="3100" dirty="0" smtClean="0"/>
              <a:t> </a:t>
            </a:r>
            <a:r>
              <a:rPr lang="en-CA" sz="3100" dirty="0" err="1" smtClean="0"/>
              <a:t>corrispondenza</a:t>
            </a:r>
            <a:r>
              <a:rPr lang="en-CA" sz="3100" dirty="0" smtClean="0"/>
              <a:t> </a:t>
            </a:r>
            <a:r>
              <a:rPr lang="en-CA" sz="3100" dirty="0" err="1" smtClean="0"/>
              <a:t>si</a:t>
            </a:r>
            <a:r>
              <a:rPr lang="en-CA" sz="3100" dirty="0" smtClean="0"/>
              <a:t> </a:t>
            </a:r>
            <a:r>
              <a:rPr lang="en-CA" sz="3100" dirty="0" err="1" smtClean="0"/>
              <a:t>trova</a:t>
            </a:r>
            <a:r>
              <a:rPr lang="en-CA" sz="3100" dirty="0" smtClean="0"/>
              <a:t> </a:t>
            </a:r>
            <a:r>
              <a:rPr lang="en-CA" sz="3100" dirty="0" err="1" smtClean="0"/>
              <a:t>nella</a:t>
            </a:r>
            <a:r>
              <a:rPr lang="en-CA" sz="3100" dirty="0" smtClean="0"/>
              <a:t> </a:t>
            </a:r>
            <a:r>
              <a:rPr lang="en-CA" sz="3100" dirty="0" err="1" smtClean="0"/>
              <a:t>N</a:t>
            </a:r>
            <a:r>
              <a:rPr lang="en-CA" sz="3100" dirty="0" err="1" smtClean="0"/>
              <a:t>uvola</a:t>
            </a:r>
            <a:endParaRPr lang="en-CA" sz="3100" dirty="0"/>
          </a:p>
          <a:p>
            <a:pPr eaLnBrk="1" fontAlgn="auto" hangingPunct="1">
              <a:spcAft>
                <a:spcPts val="0"/>
              </a:spcAft>
              <a:defRPr/>
            </a:pPr>
            <a:r>
              <a:rPr lang="en-CA" sz="3100" dirty="0" err="1" smtClean="0"/>
              <a:t>Secondo</a:t>
            </a:r>
            <a:r>
              <a:rPr lang="en-CA" sz="3100" dirty="0" smtClean="0"/>
              <a:t> </a:t>
            </a:r>
            <a:r>
              <a:rPr lang="en-CA" sz="3100" dirty="0" err="1" smtClean="0"/>
              <a:t>il</a:t>
            </a:r>
            <a:r>
              <a:rPr lang="en-CA" sz="3100" dirty="0" smtClean="0"/>
              <a:t> Patriot Act, la FBI </a:t>
            </a:r>
            <a:r>
              <a:rPr lang="en-CA" sz="3100" dirty="0" err="1" smtClean="0"/>
              <a:t>può</a:t>
            </a:r>
            <a:r>
              <a:rPr lang="en-CA" sz="3100" dirty="0" smtClean="0"/>
              <a:t> </a:t>
            </a:r>
            <a:r>
              <a:rPr lang="en-CA" sz="3100" dirty="0" err="1" smtClean="0"/>
              <a:t>ottenere</a:t>
            </a:r>
            <a:r>
              <a:rPr lang="en-CA" sz="3100" dirty="0" smtClean="0"/>
              <a:t> </a:t>
            </a:r>
            <a:r>
              <a:rPr lang="en-CA" sz="3100" dirty="0" err="1" smtClean="0"/>
              <a:t>mandati</a:t>
            </a:r>
            <a:r>
              <a:rPr lang="en-CA" sz="3100" dirty="0" smtClean="0"/>
              <a:t> </a:t>
            </a:r>
            <a:r>
              <a:rPr lang="en-CA" sz="3100" dirty="0" err="1" smtClean="0"/>
              <a:t>di</a:t>
            </a:r>
            <a:r>
              <a:rPr lang="en-CA" sz="3100" dirty="0" smtClean="0"/>
              <a:t> </a:t>
            </a:r>
            <a:r>
              <a:rPr lang="en-CA" sz="3100" dirty="0" err="1" smtClean="0"/>
              <a:t>sequestro</a:t>
            </a:r>
            <a:r>
              <a:rPr lang="en-CA" sz="3100" dirty="0" smtClean="0"/>
              <a:t> </a:t>
            </a:r>
            <a:r>
              <a:rPr lang="en-CA" sz="3100" dirty="0" smtClean="0"/>
              <a:t>per Section 215. </a:t>
            </a:r>
          </a:p>
          <a:p>
            <a:pPr eaLnBrk="1" fontAlgn="auto" hangingPunct="1">
              <a:spcAft>
                <a:spcPts val="0"/>
              </a:spcAft>
              <a:defRPr/>
            </a:pPr>
            <a:r>
              <a:rPr lang="en-CA" sz="3100" dirty="0" smtClean="0"/>
              <a:t>HIPAA (US health information) e Gramm-Leach Bliley Act (US financial information) </a:t>
            </a:r>
            <a:r>
              <a:rPr lang="en-CA" sz="3100" dirty="0" err="1" smtClean="0"/>
              <a:t>devono</a:t>
            </a:r>
            <a:r>
              <a:rPr lang="en-CA" sz="3100" dirty="0" smtClean="0"/>
              <a:t> </a:t>
            </a:r>
            <a:r>
              <a:rPr lang="en-CA" sz="3100" dirty="0" err="1" smtClean="0"/>
              <a:t>essere</a:t>
            </a:r>
            <a:r>
              <a:rPr lang="en-CA" sz="3100" dirty="0" smtClean="0"/>
              <a:t> </a:t>
            </a:r>
            <a:r>
              <a:rPr lang="en-CA" sz="3100" dirty="0" err="1" smtClean="0"/>
              <a:t>protetti</a:t>
            </a:r>
            <a:r>
              <a:rPr lang="en-CA" sz="3100" dirty="0" smtClean="0"/>
              <a:t> con </a:t>
            </a:r>
            <a:r>
              <a:rPr lang="en-CA" sz="3100" dirty="0" err="1" smtClean="0"/>
              <a:t>accordi</a:t>
            </a:r>
            <a:r>
              <a:rPr lang="en-CA" sz="3100" dirty="0" smtClean="0"/>
              <a:t> </a:t>
            </a:r>
            <a:r>
              <a:rPr lang="en-CA" sz="3100" dirty="0" err="1" smtClean="0"/>
              <a:t>specifici</a:t>
            </a:r>
            <a:r>
              <a:rPr lang="en-CA" sz="3100" dirty="0" smtClean="0"/>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CA" smtClean="0"/>
              <a:t>Rischi della Nuvola</a:t>
            </a:r>
          </a:p>
        </p:txBody>
      </p:sp>
      <p:sp>
        <p:nvSpPr>
          <p:cNvPr id="27651" name="Content Placeholder 3"/>
          <p:cNvSpPr>
            <a:spLocks noGrp="1"/>
          </p:cNvSpPr>
          <p:nvPr>
            <p:ph idx="1"/>
          </p:nvPr>
        </p:nvSpPr>
        <p:spPr/>
        <p:txBody>
          <a:bodyPr/>
          <a:lstStyle/>
          <a:p>
            <a:pPr eaLnBrk="1" hangingPunct="1">
              <a:buNone/>
            </a:pPr>
            <a:r>
              <a:rPr lang="en-CA" b="1" dirty="0" smtClean="0"/>
              <a:t>E-discovery</a:t>
            </a:r>
            <a:endParaRPr lang="en-CA" sz="2800" b="1" dirty="0" smtClean="0"/>
          </a:p>
          <a:p>
            <a:pPr eaLnBrk="1" hangingPunct="1"/>
            <a:r>
              <a:rPr lang="en-CA" sz="2800" dirty="0" smtClean="0"/>
              <a:t>Non è facile </a:t>
            </a:r>
            <a:r>
              <a:rPr lang="en-CA" sz="2800" dirty="0" err="1" smtClean="0"/>
              <a:t>isolare</a:t>
            </a:r>
            <a:r>
              <a:rPr lang="en-CA" sz="2800" dirty="0" smtClean="0"/>
              <a:t> </a:t>
            </a:r>
            <a:r>
              <a:rPr lang="en-CA" sz="2800" dirty="0" err="1" smtClean="0"/>
              <a:t>i</a:t>
            </a:r>
            <a:r>
              <a:rPr lang="en-CA" sz="2800" dirty="0" smtClean="0"/>
              <a:t> </a:t>
            </a:r>
            <a:r>
              <a:rPr lang="en-CA" sz="2800" dirty="0" err="1" smtClean="0"/>
              <a:t>documenti</a:t>
            </a:r>
            <a:r>
              <a:rPr lang="en-CA" sz="2800" dirty="0" smtClean="0"/>
              <a:t> </a:t>
            </a:r>
            <a:r>
              <a:rPr lang="en-CA" sz="2800" dirty="0" err="1" smtClean="0"/>
              <a:t>protetti</a:t>
            </a:r>
            <a:r>
              <a:rPr lang="en-CA" sz="2800" dirty="0" smtClean="0"/>
              <a:t> </a:t>
            </a:r>
            <a:r>
              <a:rPr lang="en-CA" sz="2800" dirty="0" err="1" smtClean="0"/>
              <a:t>da</a:t>
            </a:r>
            <a:r>
              <a:rPr lang="en-CA" sz="2800" dirty="0" smtClean="0"/>
              <a:t> un </a:t>
            </a:r>
            <a:r>
              <a:rPr lang="en-CA" sz="2800" dirty="0" err="1" smtClean="0"/>
              <a:t>ordine</a:t>
            </a:r>
            <a:r>
              <a:rPr lang="en-CA" sz="2800" dirty="0" smtClean="0"/>
              <a:t> </a:t>
            </a:r>
            <a:r>
              <a:rPr lang="en-CA" sz="2800" dirty="0" err="1" smtClean="0"/>
              <a:t>di</a:t>
            </a:r>
            <a:r>
              <a:rPr lang="en-CA" sz="2800" dirty="0" smtClean="0"/>
              <a:t> </a:t>
            </a:r>
            <a:r>
              <a:rPr lang="en-CA" sz="2800" dirty="0" smtClean="0"/>
              <a:t>e-discovery e </a:t>
            </a:r>
            <a:r>
              <a:rPr lang="en-CA" sz="2800" dirty="0" err="1" smtClean="0"/>
              <a:t>fermare</a:t>
            </a:r>
            <a:r>
              <a:rPr lang="en-CA" sz="2800" dirty="0" smtClean="0"/>
              <a:t> la </a:t>
            </a:r>
            <a:r>
              <a:rPr lang="en-CA" sz="2800" dirty="0" err="1" smtClean="0"/>
              <a:t>loro</a:t>
            </a:r>
            <a:r>
              <a:rPr lang="en-CA" sz="2800" dirty="0" smtClean="0"/>
              <a:t> </a:t>
            </a:r>
            <a:r>
              <a:rPr lang="en-CA" sz="2800" dirty="0" err="1" smtClean="0"/>
              <a:t>distruzione</a:t>
            </a:r>
            <a:endParaRPr lang="en-CA" sz="2800" dirty="0" smtClean="0"/>
          </a:p>
          <a:p>
            <a:pPr eaLnBrk="1" hangingPunct="1"/>
            <a:r>
              <a:rPr lang="en-CA" sz="2800" dirty="0" smtClean="0"/>
              <a:t>Non </a:t>
            </a:r>
            <a:r>
              <a:rPr lang="en-CA" sz="2800" dirty="0" smtClean="0"/>
              <a:t>è </a:t>
            </a:r>
            <a:r>
              <a:rPr lang="en-CA" sz="2800" dirty="0" smtClean="0"/>
              <a:t>facile </a:t>
            </a:r>
            <a:r>
              <a:rPr lang="en-CA" sz="2800" dirty="0" err="1" smtClean="0"/>
              <a:t>conservarli</a:t>
            </a:r>
            <a:r>
              <a:rPr lang="en-CA" sz="2800" dirty="0" smtClean="0"/>
              <a:t> </a:t>
            </a:r>
            <a:r>
              <a:rPr lang="en-CA" sz="2800" dirty="0" err="1" smtClean="0"/>
              <a:t>nel</a:t>
            </a:r>
            <a:r>
              <a:rPr lang="en-CA" sz="2800" dirty="0" smtClean="0"/>
              <a:t> </a:t>
            </a:r>
            <a:r>
              <a:rPr lang="en-CA" sz="2800" dirty="0" err="1" smtClean="0"/>
              <a:t>loro</a:t>
            </a:r>
            <a:r>
              <a:rPr lang="en-CA" sz="2800" dirty="0" smtClean="0"/>
              <a:t> </a:t>
            </a:r>
            <a:r>
              <a:rPr lang="en-CA" sz="2800" dirty="0" err="1" smtClean="0"/>
              <a:t>contesto</a:t>
            </a:r>
            <a:r>
              <a:rPr lang="en-CA" sz="2800" dirty="0" smtClean="0"/>
              <a:t>, o </a:t>
            </a:r>
            <a:r>
              <a:rPr lang="en-CA" sz="2800" dirty="0" err="1" smtClean="0"/>
              <a:t>produrne</a:t>
            </a:r>
            <a:r>
              <a:rPr lang="en-CA" sz="2800" dirty="0" smtClean="0"/>
              <a:t> </a:t>
            </a:r>
            <a:r>
              <a:rPr lang="en-CA" sz="2800" dirty="0" err="1" smtClean="0"/>
              <a:t>copie</a:t>
            </a:r>
            <a:r>
              <a:rPr lang="en-CA" sz="2800" dirty="0" smtClean="0"/>
              <a:t> </a:t>
            </a:r>
            <a:r>
              <a:rPr lang="en-CA" sz="2800" dirty="0" err="1" smtClean="0"/>
              <a:t>autentiche</a:t>
            </a:r>
            <a:r>
              <a:rPr lang="en-CA" sz="2800" dirty="0" smtClean="0"/>
              <a:t> </a:t>
            </a:r>
            <a:r>
              <a:rPr lang="en-CA" sz="2800" dirty="0" err="1" smtClean="0"/>
              <a:t>che</a:t>
            </a:r>
            <a:r>
              <a:rPr lang="en-CA" sz="2800" dirty="0" smtClean="0"/>
              <a:t> </a:t>
            </a:r>
            <a:r>
              <a:rPr lang="en-CA" sz="2800" dirty="0" err="1" smtClean="0"/>
              <a:t>possono</a:t>
            </a:r>
            <a:r>
              <a:rPr lang="en-CA" sz="2800" dirty="0" smtClean="0"/>
              <a:t> </a:t>
            </a:r>
            <a:r>
              <a:rPr lang="en-CA" sz="2800" dirty="0" err="1" smtClean="0"/>
              <a:t>essere</a:t>
            </a:r>
            <a:r>
              <a:rPr lang="en-CA" sz="2800" dirty="0" smtClean="0"/>
              <a:t> </a:t>
            </a:r>
            <a:r>
              <a:rPr lang="en-CA" sz="2800" dirty="0" err="1" smtClean="0"/>
              <a:t>verificate</a:t>
            </a:r>
            <a:r>
              <a:rPr lang="en-CA" sz="2800" dirty="0" smtClean="0"/>
              <a:t>.</a:t>
            </a:r>
          </a:p>
          <a:p>
            <a:pPr eaLnBrk="1" hangingPunct="1"/>
            <a:r>
              <a:rPr lang="en-CA" sz="2800" dirty="0" smtClean="0"/>
              <a:t>Se </a:t>
            </a:r>
            <a:r>
              <a:rPr lang="en-CA" sz="2800" dirty="0" err="1" smtClean="0"/>
              <a:t>c</a:t>
            </a:r>
            <a:r>
              <a:rPr lang="en-CA" sz="2800" dirty="0" err="1" smtClean="0"/>
              <a:t>i</a:t>
            </a:r>
            <a:r>
              <a:rPr lang="en-CA" sz="2800" dirty="0" smtClean="0"/>
              <a:t> </a:t>
            </a:r>
            <a:r>
              <a:rPr lang="en-CA" sz="2800" dirty="0" err="1" smtClean="0"/>
              <a:t>sono</a:t>
            </a:r>
            <a:r>
              <a:rPr lang="en-CA" sz="2800" dirty="0" smtClean="0"/>
              <a:t> </a:t>
            </a:r>
            <a:r>
              <a:rPr lang="en-CA" sz="2800" dirty="0" err="1" smtClean="0"/>
              <a:t>copie</a:t>
            </a:r>
            <a:r>
              <a:rPr lang="en-CA" sz="2800" dirty="0" smtClean="0"/>
              <a:t> multiple in </a:t>
            </a:r>
            <a:r>
              <a:rPr lang="en-CA" sz="2800" dirty="0" err="1" smtClean="0"/>
              <a:t>più</a:t>
            </a:r>
            <a:r>
              <a:rPr lang="en-CA" sz="2800" dirty="0" smtClean="0"/>
              <a:t> </a:t>
            </a:r>
            <a:r>
              <a:rPr lang="en-CA" sz="2800" dirty="0" err="1" smtClean="0"/>
              <a:t>luoghi</a:t>
            </a:r>
            <a:r>
              <a:rPr lang="en-CA" sz="2800" dirty="0" smtClean="0"/>
              <a:t>, </a:t>
            </a:r>
            <a:r>
              <a:rPr lang="en-CA" sz="2800" dirty="0" smtClean="0"/>
              <a:t>non </a:t>
            </a:r>
            <a:r>
              <a:rPr lang="en-CA" sz="2800" dirty="0" smtClean="0"/>
              <a:t>è </a:t>
            </a:r>
            <a:r>
              <a:rPr lang="en-CA" sz="2800" dirty="0" smtClean="0"/>
              <a:t>facile </a:t>
            </a:r>
            <a:r>
              <a:rPr lang="en-CA" sz="2800" dirty="0" err="1" smtClean="0"/>
              <a:t>sapere</a:t>
            </a:r>
            <a:r>
              <a:rPr lang="en-CA" sz="2800" dirty="0" smtClean="0"/>
              <a:t> </a:t>
            </a:r>
            <a:r>
              <a:rPr lang="en-CA" sz="2800" dirty="0" err="1" smtClean="0"/>
              <a:t>quali</a:t>
            </a:r>
            <a:r>
              <a:rPr lang="en-CA" sz="2800" dirty="0" smtClean="0"/>
              <a:t> </a:t>
            </a:r>
            <a:r>
              <a:rPr lang="en-CA" sz="2800" dirty="0" err="1" smtClean="0"/>
              <a:t>copie</a:t>
            </a:r>
            <a:r>
              <a:rPr lang="en-CA" sz="2800" dirty="0" smtClean="0"/>
              <a:t> </a:t>
            </a:r>
            <a:r>
              <a:rPr lang="en-CA" sz="2800" dirty="0" err="1" smtClean="0"/>
              <a:t>sono</a:t>
            </a:r>
            <a:r>
              <a:rPr lang="en-CA" sz="2800" dirty="0" smtClean="0"/>
              <a:t> </a:t>
            </a:r>
            <a:r>
              <a:rPr lang="en-CA" sz="2800" dirty="0" err="1" smtClean="0"/>
              <a:t>usate</a:t>
            </a:r>
            <a:r>
              <a:rPr lang="en-CA" sz="2800" dirty="0" smtClean="0"/>
              <a:t> e </a:t>
            </a:r>
            <a:r>
              <a:rPr lang="en-CA" sz="2800" dirty="0" err="1" smtClean="0"/>
              <a:t>da</a:t>
            </a:r>
            <a:r>
              <a:rPr lang="en-CA" sz="2800" dirty="0" smtClean="0"/>
              <a:t> </a:t>
            </a:r>
            <a:r>
              <a:rPr lang="en-CA" sz="2800" dirty="0" smtClean="0"/>
              <a:t>chi</a:t>
            </a:r>
            <a:endParaRPr lang="en-CA" sz="28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CA" dirty="0" smtClean="0"/>
              <a:t>Un </a:t>
            </a:r>
            <a:r>
              <a:rPr lang="en-CA" dirty="0" err="1" smtClean="0"/>
              <a:t>buon</a:t>
            </a:r>
            <a:r>
              <a:rPr lang="en-CA" dirty="0" smtClean="0"/>
              <a:t> </a:t>
            </a:r>
            <a:r>
              <a:rPr lang="en-CA" dirty="0" err="1" smtClean="0"/>
              <a:t>contratto</a:t>
            </a:r>
            <a:r>
              <a:rPr lang="en-CA" dirty="0" smtClean="0"/>
              <a:t> </a:t>
            </a:r>
            <a:r>
              <a:rPr lang="en-CA" dirty="0" err="1" smtClean="0"/>
              <a:t>evita</a:t>
            </a:r>
            <a:r>
              <a:rPr lang="en-CA" dirty="0" smtClean="0"/>
              <a:t> </a:t>
            </a:r>
            <a:r>
              <a:rPr lang="en-CA" dirty="0" err="1" smtClean="0"/>
              <a:t>i</a:t>
            </a:r>
            <a:r>
              <a:rPr lang="en-CA" dirty="0" smtClean="0"/>
              <a:t> </a:t>
            </a:r>
            <a:r>
              <a:rPr lang="en-CA" dirty="0" err="1" smtClean="0"/>
              <a:t>rischi</a:t>
            </a:r>
            <a:r>
              <a:rPr lang="en-CA" dirty="0" smtClean="0"/>
              <a:t> </a:t>
            </a:r>
            <a:r>
              <a:rPr lang="en-CA" dirty="0" err="1" smtClean="0"/>
              <a:t>più</a:t>
            </a:r>
            <a:r>
              <a:rPr lang="en-CA" dirty="0" smtClean="0"/>
              <a:t> </a:t>
            </a:r>
            <a:r>
              <a:rPr lang="en-CA" dirty="0" err="1" smtClean="0"/>
              <a:t>gravi</a:t>
            </a:r>
            <a:endParaRPr lang="en-CA" dirty="0"/>
          </a:p>
        </p:txBody>
      </p:sp>
      <p:sp>
        <p:nvSpPr>
          <p:cNvPr id="4" name="Content Placeholder 3"/>
          <p:cNvSpPr>
            <a:spLocks noGrp="1"/>
          </p:cNvSpPr>
          <p:nvPr>
            <p:ph idx="1"/>
          </p:nvPr>
        </p:nvSpPr>
        <p:spPr/>
        <p:txBody>
          <a:bodyPr rtlCol="0">
            <a:normAutofit fontScale="70000" lnSpcReduction="20000"/>
          </a:bodyPr>
          <a:lstStyle/>
          <a:p>
            <a:pPr eaLnBrk="1" fontAlgn="auto" hangingPunct="1">
              <a:spcAft>
                <a:spcPts val="0"/>
              </a:spcAft>
              <a:buNone/>
              <a:defRPr/>
            </a:pPr>
            <a:r>
              <a:rPr lang="en-CA" sz="3800" b="1" dirty="0" err="1" smtClean="0"/>
              <a:t>Esempio</a:t>
            </a:r>
            <a:r>
              <a:rPr lang="en-CA" sz="3800" b="1" dirty="0" smtClean="0"/>
              <a:t> </a:t>
            </a:r>
            <a:r>
              <a:rPr lang="en-CA" sz="3800" b="1" dirty="0" err="1" smtClean="0"/>
              <a:t>di</a:t>
            </a:r>
            <a:r>
              <a:rPr lang="en-CA" sz="3800" b="1" dirty="0" smtClean="0"/>
              <a:t> </a:t>
            </a:r>
            <a:r>
              <a:rPr lang="en-CA" sz="3800" b="1" dirty="0" err="1" smtClean="0"/>
              <a:t>contratto</a:t>
            </a:r>
            <a:endParaRPr lang="en-CA" sz="3800" b="1" dirty="0" smtClean="0"/>
          </a:p>
          <a:p>
            <a:pPr eaLnBrk="1" fontAlgn="auto" hangingPunct="1">
              <a:spcAft>
                <a:spcPts val="0"/>
              </a:spcAft>
              <a:buNone/>
              <a:defRPr/>
            </a:pPr>
            <a:endParaRPr lang="en-CA" sz="3800" b="1" dirty="0" smtClean="0"/>
          </a:p>
          <a:p>
            <a:pPr eaLnBrk="1" fontAlgn="auto" hangingPunct="1">
              <a:spcAft>
                <a:spcPts val="0"/>
              </a:spcAft>
              <a:defRPr/>
            </a:pPr>
            <a:r>
              <a:rPr lang="en-CA" dirty="0" smtClean="0"/>
              <a:t>Los </a:t>
            </a:r>
            <a:r>
              <a:rPr lang="en-CA" dirty="0" smtClean="0"/>
              <a:t>Angeles </a:t>
            </a:r>
            <a:r>
              <a:rPr lang="en-CA" dirty="0" err="1" smtClean="0"/>
              <a:t>fornirà</a:t>
            </a:r>
            <a:r>
              <a:rPr lang="en-CA" dirty="0" smtClean="0"/>
              <a:t> a 34,000 </a:t>
            </a:r>
            <a:r>
              <a:rPr lang="en-CA" dirty="0" err="1" smtClean="0"/>
              <a:t>impiegati</a:t>
            </a:r>
            <a:r>
              <a:rPr lang="en-CA" dirty="0" smtClean="0"/>
              <a:t> Google Apps per email e per </a:t>
            </a:r>
            <a:r>
              <a:rPr lang="en-CA" dirty="0" err="1" smtClean="0"/>
              <a:t>collaborare</a:t>
            </a:r>
            <a:r>
              <a:rPr lang="en-CA" dirty="0" smtClean="0"/>
              <a:t> </a:t>
            </a:r>
            <a:r>
              <a:rPr lang="en-CA" dirty="0" err="1" smtClean="0"/>
              <a:t>nella</a:t>
            </a:r>
            <a:r>
              <a:rPr lang="en-CA" dirty="0" smtClean="0"/>
              <a:t> </a:t>
            </a:r>
            <a:r>
              <a:rPr lang="en-CA" dirty="0" err="1" smtClean="0"/>
              <a:t>Nuvola</a:t>
            </a:r>
            <a:r>
              <a:rPr lang="en-CA" dirty="0" smtClean="0"/>
              <a:t>.</a:t>
            </a:r>
          </a:p>
          <a:p>
            <a:pPr eaLnBrk="1" fontAlgn="auto" hangingPunct="1">
              <a:spcAft>
                <a:spcPts val="0"/>
              </a:spcAft>
              <a:defRPr/>
            </a:pPr>
            <a:r>
              <a:rPr lang="en-CA" dirty="0" smtClean="0"/>
              <a:t>Il </a:t>
            </a:r>
            <a:r>
              <a:rPr lang="en-CA" dirty="0" err="1" smtClean="0"/>
              <a:t>contratto</a:t>
            </a:r>
            <a:r>
              <a:rPr lang="en-CA" dirty="0" smtClean="0"/>
              <a:t> </a:t>
            </a:r>
            <a:r>
              <a:rPr lang="en-CA" dirty="0" err="1" smtClean="0"/>
              <a:t>richiede</a:t>
            </a:r>
            <a:r>
              <a:rPr lang="en-CA" dirty="0" smtClean="0"/>
              <a:t> </a:t>
            </a:r>
            <a:r>
              <a:rPr lang="en-CA" dirty="0" err="1" smtClean="0"/>
              <a:t>danni</a:t>
            </a:r>
            <a:r>
              <a:rPr lang="en-CA" dirty="0" smtClean="0"/>
              <a:t> </a:t>
            </a:r>
            <a:r>
              <a:rPr lang="en-CA" dirty="0" err="1" smtClean="0"/>
              <a:t>illimitati</a:t>
            </a:r>
            <a:r>
              <a:rPr lang="en-CA" dirty="0" smtClean="0"/>
              <a:t> per </a:t>
            </a:r>
            <a:r>
              <a:rPr lang="en-CA" dirty="0" err="1" smtClean="0"/>
              <a:t>violazione</a:t>
            </a:r>
            <a:r>
              <a:rPr lang="en-CA" dirty="0" smtClean="0"/>
              <a:t> </a:t>
            </a:r>
            <a:r>
              <a:rPr lang="en-CA" dirty="0" err="1" smtClean="0"/>
              <a:t>di</a:t>
            </a:r>
            <a:r>
              <a:rPr lang="en-CA" dirty="0" smtClean="0"/>
              <a:t> </a:t>
            </a:r>
            <a:r>
              <a:rPr lang="en-CA" dirty="0" err="1" smtClean="0"/>
              <a:t>sicurezza</a:t>
            </a:r>
            <a:r>
              <a:rPr lang="en-CA" dirty="0" smtClean="0"/>
              <a:t>.</a:t>
            </a:r>
          </a:p>
          <a:p>
            <a:pPr eaLnBrk="1" fontAlgn="auto" hangingPunct="1">
              <a:spcAft>
                <a:spcPts val="0"/>
              </a:spcAft>
              <a:defRPr/>
            </a:pPr>
            <a:r>
              <a:rPr lang="en-CA" dirty="0" err="1" smtClean="0"/>
              <a:t>Verifiche</a:t>
            </a:r>
            <a:r>
              <a:rPr lang="en-CA" dirty="0" smtClean="0"/>
              <a:t> (audits) </a:t>
            </a:r>
            <a:r>
              <a:rPr lang="en-CA" dirty="0" err="1" smtClean="0"/>
              <a:t>sono</a:t>
            </a:r>
            <a:r>
              <a:rPr lang="en-CA" dirty="0" smtClean="0"/>
              <a:t> </a:t>
            </a:r>
            <a:r>
              <a:rPr lang="en-CA" dirty="0" err="1" smtClean="0"/>
              <a:t>permesse</a:t>
            </a:r>
            <a:r>
              <a:rPr lang="en-CA" dirty="0" smtClean="0"/>
              <a:t>.</a:t>
            </a:r>
          </a:p>
          <a:p>
            <a:pPr eaLnBrk="1" fontAlgn="auto" hangingPunct="1">
              <a:spcAft>
                <a:spcPts val="0"/>
              </a:spcAft>
              <a:defRPr/>
            </a:pPr>
            <a:r>
              <a:rPr lang="en-CA" dirty="0" err="1" smtClean="0"/>
              <a:t>Documenti</a:t>
            </a:r>
            <a:r>
              <a:rPr lang="en-CA" dirty="0" smtClean="0"/>
              <a:t> </a:t>
            </a:r>
            <a:r>
              <a:rPr lang="en-CA" dirty="0" err="1" smtClean="0"/>
              <a:t>si</a:t>
            </a:r>
            <a:r>
              <a:rPr lang="en-CA" dirty="0" smtClean="0"/>
              <a:t> </a:t>
            </a:r>
            <a:r>
              <a:rPr lang="en-CA" dirty="0" err="1" smtClean="0"/>
              <a:t>trovano</a:t>
            </a:r>
            <a:r>
              <a:rPr lang="en-CA" dirty="0" smtClean="0"/>
              <a:t> solo </a:t>
            </a:r>
            <a:r>
              <a:rPr lang="en-CA" dirty="0" err="1" smtClean="0"/>
              <a:t>negli</a:t>
            </a:r>
            <a:r>
              <a:rPr lang="en-CA" dirty="0" smtClean="0"/>
              <a:t> United States.</a:t>
            </a:r>
            <a:endParaRPr lang="en-CA" dirty="0" smtClean="0"/>
          </a:p>
          <a:p>
            <a:pPr eaLnBrk="1" fontAlgn="auto" hangingPunct="1">
              <a:spcAft>
                <a:spcPts val="0"/>
              </a:spcAft>
              <a:defRPr/>
            </a:pPr>
            <a:r>
              <a:rPr lang="en-CA" dirty="0" smtClean="0"/>
              <a:t>Se </a:t>
            </a:r>
            <a:r>
              <a:rPr lang="en-CA" dirty="0" err="1" smtClean="0"/>
              <a:t>il</a:t>
            </a:r>
            <a:r>
              <a:rPr lang="en-CA" dirty="0" smtClean="0"/>
              <a:t> </a:t>
            </a:r>
            <a:r>
              <a:rPr lang="en-CA" dirty="0" err="1" smtClean="0"/>
              <a:t>servizio</a:t>
            </a:r>
            <a:r>
              <a:rPr lang="en-CA" dirty="0" smtClean="0"/>
              <a:t> è </a:t>
            </a:r>
            <a:r>
              <a:rPr lang="en-CA" dirty="0" err="1" smtClean="0"/>
              <a:t>inattivo</a:t>
            </a:r>
            <a:r>
              <a:rPr lang="en-CA" dirty="0" smtClean="0"/>
              <a:t> per </a:t>
            </a:r>
            <a:r>
              <a:rPr lang="en-CA" dirty="0" err="1" smtClean="0"/>
              <a:t>più</a:t>
            </a:r>
            <a:r>
              <a:rPr lang="en-CA" dirty="0" smtClean="0"/>
              <a:t> </a:t>
            </a:r>
            <a:r>
              <a:rPr lang="en-CA" dirty="0" err="1" smtClean="0"/>
              <a:t>di</a:t>
            </a:r>
            <a:r>
              <a:rPr lang="en-CA" dirty="0" smtClean="0"/>
              <a:t> 5 </a:t>
            </a:r>
            <a:r>
              <a:rPr lang="en-CA" dirty="0" err="1" smtClean="0"/>
              <a:t>minuti</a:t>
            </a:r>
            <a:r>
              <a:rPr lang="en-CA" dirty="0" smtClean="0"/>
              <a:t> al </a:t>
            </a:r>
            <a:r>
              <a:rPr lang="en-CA" dirty="0" err="1" smtClean="0"/>
              <a:t>mese</a:t>
            </a:r>
            <a:r>
              <a:rPr lang="en-CA" dirty="0" smtClean="0"/>
              <a:t>, </a:t>
            </a:r>
            <a:r>
              <a:rPr lang="en-CA" dirty="0" err="1" smtClean="0"/>
              <a:t>c’è</a:t>
            </a:r>
            <a:r>
              <a:rPr lang="en-CA" dirty="0" smtClean="0"/>
              <a:t> </a:t>
            </a:r>
            <a:r>
              <a:rPr lang="en-CA" dirty="0" err="1" smtClean="0"/>
              <a:t>una</a:t>
            </a:r>
            <a:r>
              <a:rPr lang="en-CA" dirty="0" smtClean="0"/>
              <a:t> </a:t>
            </a:r>
            <a:r>
              <a:rPr lang="en-CA" dirty="0" err="1" smtClean="0"/>
              <a:t>penalità</a:t>
            </a:r>
            <a:r>
              <a:rPr lang="en-CA" dirty="0" smtClean="0"/>
              <a:t>.</a:t>
            </a:r>
          </a:p>
          <a:p>
            <a:pPr eaLnBrk="1" fontAlgn="auto" hangingPunct="1">
              <a:spcAft>
                <a:spcPts val="0"/>
              </a:spcAft>
              <a:defRPr/>
            </a:pPr>
            <a:r>
              <a:rPr lang="en-CA" dirty="0" smtClean="0"/>
              <a:t>I </a:t>
            </a:r>
            <a:r>
              <a:rPr lang="en-CA" dirty="0" err="1" smtClean="0"/>
              <a:t>documenti</a:t>
            </a:r>
            <a:r>
              <a:rPr lang="en-CA" dirty="0" smtClean="0"/>
              <a:t> </a:t>
            </a:r>
            <a:r>
              <a:rPr lang="en-CA" dirty="0" err="1" smtClean="0"/>
              <a:t>sono</a:t>
            </a:r>
            <a:r>
              <a:rPr lang="en-CA" dirty="0" smtClean="0"/>
              <a:t> </a:t>
            </a:r>
            <a:r>
              <a:rPr lang="en-CA" dirty="0" err="1" smtClean="0"/>
              <a:t>cifrati</a:t>
            </a:r>
            <a:r>
              <a:rPr lang="en-CA" dirty="0" smtClean="0"/>
              <a:t> e </a:t>
            </a:r>
            <a:r>
              <a:rPr lang="en-CA" dirty="0" err="1" smtClean="0"/>
              <a:t>divisi</a:t>
            </a:r>
            <a:r>
              <a:rPr lang="en-CA" dirty="0" smtClean="0"/>
              <a:t> in </a:t>
            </a:r>
            <a:r>
              <a:rPr lang="en-CA" dirty="0" err="1" smtClean="0"/>
              <a:t>componenti</a:t>
            </a:r>
            <a:r>
              <a:rPr lang="en-CA" dirty="0" smtClean="0"/>
              <a:t> </a:t>
            </a:r>
            <a:r>
              <a:rPr lang="en-CA" dirty="0" err="1" smtClean="0"/>
              <a:t>digitali</a:t>
            </a:r>
            <a:r>
              <a:rPr lang="en-CA" dirty="0" smtClean="0"/>
              <a:t> </a:t>
            </a:r>
            <a:r>
              <a:rPr lang="en-CA" dirty="0" err="1" smtClean="0"/>
              <a:t>tenute</a:t>
            </a:r>
            <a:r>
              <a:rPr lang="en-CA" dirty="0" smtClean="0"/>
              <a:t> in server </a:t>
            </a:r>
            <a:r>
              <a:rPr lang="en-CA" dirty="0" err="1" smtClean="0"/>
              <a:t>diversi</a:t>
            </a:r>
            <a:r>
              <a:rPr lang="en-CA" dirty="0" smtClean="0"/>
              <a:t>.</a:t>
            </a:r>
            <a:endParaRPr lang="en-CA" dirty="0" smtClean="0"/>
          </a:p>
          <a:p>
            <a:pPr eaLnBrk="1" fontAlgn="auto" hangingPunct="1">
              <a:spcAft>
                <a:spcPts val="0"/>
              </a:spcAft>
              <a:defRPr/>
            </a:pPr>
            <a:r>
              <a:rPr lang="en-CA" dirty="0" err="1" smtClean="0"/>
              <a:t>Da</a:t>
            </a:r>
            <a:r>
              <a:rPr lang="en-CA" dirty="0" smtClean="0"/>
              <a:t> </a:t>
            </a:r>
            <a:r>
              <a:rPr lang="en-CA" dirty="0" err="1" smtClean="0"/>
              <a:t>entrambe</a:t>
            </a:r>
            <a:r>
              <a:rPr lang="en-CA" dirty="0" smtClean="0"/>
              <a:t> le </a:t>
            </a:r>
            <a:r>
              <a:rPr lang="en-CA" dirty="0" err="1" smtClean="0"/>
              <a:t>parti</a:t>
            </a:r>
            <a:r>
              <a:rPr lang="en-CA" dirty="0" smtClean="0"/>
              <a:t> </a:t>
            </a:r>
            <a:r>
              <a:rPr lang="en-CA" dirty="0" err="1" smtClean="0"/>
              <a:t>c’è</a:t>
            </a:r>
            <a:r>
              <a:rPr lang="en-CA" dirty="0" smtClean="0"/>
              <a:t> </a:t>
            </a:r>
            <a:r>
              <a:rPr lang="en-CA" dirty="0" err="1" smtClean="0"/>
              <a:t>impegno</a:t>
            </a:r>
            <a:r>
              <a:rPr lang="en-CA" dirty="0" smtClean="0"/>
              <a:t> </a:t>
            </a:r>
            <a:r>
              <a:rPr lang="en-CA" dirty="0" err="1" smtClean="0"/>
              <a:t>di</a:t>
            </a:r>
            <a:r>
              <a:rPr lang="en-CA" dirty="0" smtClean="0"/>
              <a:t> non </a:t>
            </a:r>
            <a:r>
              <a:rPr lang="en-CA" dirty="0" err="1" smtClean="0"/>
              <a:t>rivelare</a:t>
            </a:r>
            <a:r>
              <a:rPr lang="en-CA" dirty="0" smtClean="0"/>
              <a:t> </a:t>
            </a:r>
            <a:r>
              <a:rPr lang="en-CA" dirty="0" err="1" smtClean="0"/>
              <a:t>i</a:t>
            </a:r>
            <a:r>
              <a:rPr lang="en-CA" dirty="0" smtClean="0"/>
              <a:t> </a:t>
            </a:r>
            <a:r>
              <a:rPr lang="en-CA" dirty="0" err="1" smtClean="0"/>
              <a:t>dettagli</a:t>
            </a:r>
            <a:r>
              <a:rPr lang="en-CA" dirty="0" smtClean="0"/>
              <a:t> </a:t>
            </a:r>
            <a:r>
              <a:rPr lang="en-CA" dirty="0" err="1" smtClean="0"/>
              <a:t>dell’accordo</a:t>
            </a:r>
            <a:r>
              <a:rPr lang="en-CA" dirty="0" smtClean="0"/>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CA" smtClean="0"/>
              <a:t>Altre cose importanti</a:t>
            </a:r>
          </a:p>
        </p:txBody>
      </p:sp>
      <p:sp>
        <p:nvSpPr>
          <p:cNvPr id="29699" name="Content Placeholder 3"/>
          <p:cNvSpPr>
            <a:spLocks noGrp="1"/>
          </p:cNvSpPr>
          <p:nvPr>
            <p:ph idx="1"/>
          </p:nvPr>
        </p:nvSpPr>
        <p:spPr/>
        <p:txBody>
          <a:bodyPr/>
          <a:lstStyle/>
          <a:p>
            <a:pPr eaLnBrk="1" hangingPunct="1"/>
            <a:r>
              <a:rPr lang="en-CA" sz="2400" dirty="0" smtClean="0"/>
              <a:t>Fare </a:t>
            </a:r>
            <a:r>
              <a:rPr lang="en-CA" sz="2400" dirty="0" smtClean="0"/>
              <a:t>un </a:t>
            </a:r>
            <a:r>
              <a:rPr lang="en-CA" sz="2400" dirty="0" err="1" smtClean="0"/>
              <a:t>valutazione</a:t>
            </a:r>
            <a:r>
              <a:rPr lang="en-CA" sz="2400" dirty="0" smtClean="0"/>
              <a:t> </a:t>
            </a:r>
            <a:r>
              <a:rPr lang="en-CA" sz="2400" dirty="0" err="1" smtClean="0"/>
              <a:t>dei</a:t>
            </a:r>
            <a:r>
              <a:rPr lang="en-CA" sz="2400" dirty="0" smtClean="0"/>
              <a:t> </a:t>
            </a:r>
            <a:r>
              <a:rPr lang="en-CA" sz="2400" dirty="0" err="1" smtClean="0"/>
              <a:t>rischi</a:t>
            </a:r>
            <a:r>
              <a:rPr lang="en-CA" sz="2400" dirty="0" smtClean="0"/>
              <a:t>.</a:t>
            </a:r>
          </a:p>
          <a:p>
            <a:pPr eaLnBrk="1" hangingPunct="1"/>
            <a:r>
              <a:rPr lang="en-CA" sz="2400" dirty="0" err="1" smtClean="0"/>
              <a:t>Paragonare</a:t>
            </a:r>
            <a:r>
              <a:rPr lang="en-CA" sz="2400" dirty="0" smtClean="0"/>
              <a:t> </a:t>
            </a:r>
            <a:r>
              <a:rPr lang="en-CA" sz="2400" dirty="0" err="1" smtClean="0"/>
              <a:t>i</a:t>
            </a:r>
            <a:r>
              <a:rPr lang="en-CA" sz="2400" dirty="0" smtClean="0"/>
              <a:t> </a:t>
            </a:r>
            <a:r>
              <a:rPr lang="en-CA" sz="2400" dirty="0" err="1" smtClean="0"/>
              <a:t>fornitori</a:t>
            </a:r>
            <a:r>
              <a:rPr lang="en-CA" sz="2400" dirty="0" smtClean="0"/>
              <a:t> e le </a:t>
            </a:r>
            <a:r>
              <a:rPr lang="en-CA" sz="2400" dirty="0" err="1" smtClean="0"/>
              <a:t>loro</a:t>
            </a:r>
            <a:r>
              <a:rPr lang="en-CA" sz="2400" dirty="0" smtClean="0"/>
              <a:t> </a:t>
            </a:r>
            <a:r>
              <a:rPr lang="en-CA" sz="2400" dirty="0" err="1" smtClean="0"/>
              <a:t>politiche</a:t>
            </a:r>
            <a:r>
              <a:rPr lang="en-CA" sz="2400" dirty="0" smtClean="0"/>
              <a:t> e procedure.</a:t>
            </a:r>
          </a:p>
          <a:p>
            <a:pPr eaLnBrk="1" hangingPunct="1"/>
            <a:r>
              <a:rPr lang="en-CA" sz="2400" dirty="0" err="1" smtClean="0"/>
              <a:t>Identificare</a:t>
            </a:r>
            <a:r>
              <a:rPr lang="en-CA" sz="2400" dirty="0" smtClean="0"/>
              <a:t> </a:t>
            </a:r>
            <a:r>
              <a:rPr lang="en-CA" sz="2400" dirty="0" err="1" smtClean="0"/>
              <a:t>tutte</a:t>
            </a:r>
            <a:r>
              <a:rPr lang="en-CA" sz="2400" dirty="0" smtClean="0"/>
              <a:t> le </a:t>
            </a:r>
            <a:r>
              <a:rPr lang="en-CA" sz="2400" dirty="0" err="1" smtClean="0"/>
              <a:t>responsabilità</a:t>
            </a:r>
            <a:r>
              <a:rPr lang="en-CA" sz="2400" dirty="0" smtClean="0"/>
              <a:t> per </a:t>
            </a:r>
            <a:r>
              <a:rPr lang="en-CA" sz="2400" dirty="0" err="1" smtClean="0"/>
              <a:t>i</a:t>
            </a:r>
            <a:r>
              <a:rPr lang="en-CA" sz="2400" dirty="0" smtClean="0"/>
              <a:t> </a:t>
            </a:r>
            <a:r>
              <a:rPr lang="en-CA" sz="2400" dirty="0" err="1" smtClean="0"/>
              <a:t>documenti</a:t>
            </a:r>
            <a:r>
              <a:rPr lang="en-CA" sz="2400" dirty="0" smtClean="0"/>
              <a:t>.</a:t>
            </a:r>
            <a:endParaRPr lang="en-CA" sz="2400" dirty="0" smtClean="0"/>
          </a:p>
          <a:p>
            <a:pPr eaLnBrk="1" hangingPunct="1"/>
            <a:r>
              <a:rPr lang="en-CA" sz="2400" dirty="0" err="1" smtClean="0"/>
              <a:t>Prendere</a:t>
            </a:r>
            <a:r>
              <a:rPr lang="en-CA" sz="2400" dirty="0" smtClean="0"/>
              <a:t> </a:t>
            </a:r>
            <a:r>
              <a:rPr lang="en-CA" sz="2400" dirty="0" err="1" smtClean="0"/>
              <a:t>questa</a:t>
            </a:r>
            <a:r>
              <a:rPr lang="en-CA" sz="2400" dirty="0" smtClean="0"/>
              <a:t> </a:t>
            </a:r>
            <a:r>
              <a:rPr lang="en-CA" sz="2400" dirty="0" err="1" smtClean="0"/>
              <a:t>decisione</a:t>
            </a:r>
            <a:r>
              <a:rPr lang="en-CA" sz="2400" dirty="0" smtClean="0"/>
              <a:t> </a:t>
            </a:r>
            <a:r>
              <a:rPr lang="en-CA" sz="2400" dirty="0" smtClean="0"/>
              <a:t>con </a:t>
            </a:r>
            <a:r>
              <a:rPr lang="en-CA" sz="2400" dirty="0" err="1" smtClean="0"/>
              <a:t>il</a:t>
            </a:r>
            <a:r>
              <a:rPr lang="en-CA" sz="2400" dirty="0" smtClean="0"/>
              <a:t> </a:t>
            </a:r>
            <a:r>
              <a:rPr lang="en-CA" sz="2400" dirty="0" err="1" smtClean="0"/>
              <a:t>coinvolgimento</a:t>
            </a:r>
            <a:r>
              <a:rPr lang="en-CA" sz="2400" dirty="0" smtClean="0"/>
              <a:t> </a:t>
            </a:r>
            <a:r>
              <a:rPr lang="en-CA" sz="2400" dirty="0" err="1" smtClean="0"/>
              <a:t>di</a:t>
            </a:r>
            <a:r>
              <a:rPr lang="en-CA" sz="2400" dirty="0" smtClean="0"/>
              <a:t> </a:t>
            </a:r>
            <a:r>
              <a:rPr lang="en-CA" sz="2400" dirty="0" err="1" smtClean="0"/>
              <a:t>tutti</a:t>
            </a:r>
            <a:r>
              <a:rPr lang="en-CA" sz="2400" dirty="0" smtClean="0"/>
              <a:t>.</a:t>
            </a:r>
          </a:p>
          <a:p>
            <a:pPr eaLnBrk="1" hangingPunct="1"/>
            <a:r>
              <a:rPr lang="en-CA" sz="2400" dirty="0" err="1" smtClean="0"/>
              <a:t>Leggere</a:t>
            </a:r>
            <a:r>
              <a:rPr lang="en-CA" sz="2400" dirty="0" smtClean="0"/>
              <a:t> </a:t>
            </a:r>
            <a:r>
              <a:rPr lang="en-CA" sz="2400" dirty="0" smtClean="0"/>
              <a:t>le </a:t>
            </a:r>
            <a:r>
              <a:rPr lang="en-CA" sz="2400" dirty="0" err="1" smtClean="0"/>
              <a:t>linee</a:t>
            </a:r>
            <a:r>
              <a:rPr lang="en-CA" sz="2400" dirty="0" smtClean="0"/>
              <a:t> </a:t>
            </a:r>
            <a:r>
              <a:rPr lang="en-CA" sz="2400" dirty="0" err="1" smtClean="0"/>
              <a:t>guida</a:t>
            </a:r>
            <a:r>
              <a:rPr lang="en-CA" sz="2400" dirty="0" smtClean="0"/>
              <a:t> per la </a:t>
            </a:r>
            <a:r>
              <a:rPr lang="en-CA" sz="2400" dirty="0" err="1" smtClean="0"/>
              <a:t>sicurezza</a:t>
            </a:r>
            <a:r>
              <a:rPr lang="en-CA" sz="2400" dirty="0" smtClean="0"/>
              <a:t> </a:t>
            </a:r>
            <a:r>
              <a:rPr lang="en-CA" sz="2400" dirty="0" err="1" smtClean="0"/>
              <a:t>nella</a:t>
            </a:r>
            <a:r>
              <a:rPr lang="en-CA" sz="2400" dirty="0" smtClean="0"/>
              <a:t> </a:t>
            </a:r>
            <a:r>
              <a:rPr lang="en-CA" sz="2400" dirty="0" err="1" smtClean="0"/>
              <a:t>Nuvola</a:t>
            </a:r>
            <a:r>
              <a:rPr lang="en-CA" sz="2400" dirty="0" smtClean="0"/>
              <a:t> (Cloud Security Alliance Guidelines).</a:t>
            </a:r>
          </a:p>
          <a:p>
            <a:pPr eaLnBrk="1" hangingPunct="1"/>
            <a:r>
              <a:rPr lang="en-CA" sz="2400" dirty="0" err="1" smtClean="0"/>
              <a:t>Leggere</a:t>
            </a:r>
            <a:r>
              <a:rPr lang="en-CA" sz="2400" dirty="0" smtClean="0"/>
              <a:t> le policies </a:t>
            </a:r>
            <a:r>
              <a:rPr lang="en-CA" sz="2400" dirty="0" err="1" smtClean="0"/>
              <a:t>di</a:t>
            </a:r>
            <a:r>
              <a:rPr lang="en-CA" sz="2400" dirty="0" smtClean="0"/>
              <a:t> </a:t>
            </a:r>
            <a:r>
              <a:rPr lang="en-CA" sz="2400" dirty="0" err="1" smtClean="0"/>
              <a:t>paesi</a:t>
            </a:r>
            <a:r>
              <a:rPr lang="en-CA" sz="2400" dirty="0" smtClean="0"/>
              <a:t> </a:t>
            </a:r>
            <a:r>
              <a:rPr lang="en-CA" sz="2400" dirty="0" err="1" smtClean="0"/>
              <a:t>che</a:t>
            </a:r>
            <a:r>
              <a:rPr lang="en-CA" sz="2400" dirty="0" smtClean="0"/>
              <a:t> </a:t>
            </a:r>
            <a:r>
              <a:rPr lang="en-CA" sz="2400" dirty="0" err="1" smtClean="0"/>
              <a:t>hanno</a:t>
            </a:r>
            <a:r>
              <a:rPr lang="en-CA" sz="2400" dirty="0" smtClean="0"/>
              <a:t> </a:t>
            </a:r>
            <a:r>
              <a:rPr lang="en-CA" sz="2400" dirty="0" err="1" smtClean="0"/>
              <a:t>fatto</a:t>
            </a:r>
            <a:r>
              <a:rPr lang="en-CA" sz="2400" dirty="0" smtClean="0"/>
              <a:t> </a:t>
            </a:r>
            <a:r>
              <a:rPr lang="en-CA" sz="2400" dirty="0" err="1" smtClean="0"/>
              <a:t>quest’esperienza</a:t>
            </a:r>
            <a:r>
              <a:rPr lang="en-CA" sz="2400" dirty="0" smtClean="0"/>
              <a:t>.</a:t>
            </a:r>
            <a:endParaRPr lang="en-CA" sz="24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91264" cy="1417638"/>
          </a:xfrm>
        </p:spPr>
        <p:txBody>
          <a:bodyPr/>
          <a:lstStyle/>
          <a:p>
            <a:r>
              <a:rPr lang="en-CA" dirty="0" smtClean="0"/>
              <a:t>S</a:t>
            </a:r>
            <a:r>
              <a:rPr lang="en-CA" dirty="0" smtClean="0"/>
              <a:t>e </a:t>
            </a:r>
            <a:r>
              <a:rPr lang="en-CA" dirty="0" err="1" smtClean="0"/>
              <a:t>decidi</a:t>
            </a:r>
            <a:r>
              <a:rPr lang="en-CA" dirty="0" smtClean="0"/>
              <a:t> in </a:t>
            </a:r>
            <a:r>
              <a:rPr lang="en-CA" dirty="0" err="1" smtClean="0"/>
              <a:t>favore</a:t>
            </a:r>
            <a:r>
              <a:rPr lang="en-CA" dirty="0" smtClean="0"/>
              <a:t> </a:t>
            </a:r>
            <a:r>
              <a:rPr lang="en-CA" dirty="0" err="1" smtClean="0"/>
              <a:t>della</a:t>
            </a:r>
            <a:r>
              <a:rPr lang="en-CA" dirty="0" smtClean="0"/>
              <a:t> </a:t>
            </a:r>
            <a:r>
              <a:rPr lang="en-CA" dirty="0" err="1" smtClean="0"/>
              <a:t>Nuvola</a:t>
            </a:r>
            <a:r>
              <a:rPr lang="en-CA" dirty="0" smtClean="0"/>
              <a:t>...</a:t>
            </a:r>
            <a:endParaRPr lang="en-CA" dirty="0"/>
          </a:p>
        </p:txBody>
      </p:sp>
      <p:sp>
        <p:nvSpPr>
          <p:cNvPr id="3" name="Content Placeholder 2"/>
          <p:cNvSpPr>
            <a:spLocks noGrp="1"/>
          </p:cNvSpPr>
          <p:nvPr>
            <p:ph idx="1"/>
          </p:nvPr>
        </p:nvSpPr>
        <p:spPr/>
        <p:txBody>
          <a:bodyPr/>
          <a:lstStyle/>
          <a:p>
            <a:pPr lvl="0">
              <a:buNone/>
            </a:pPr>
            <a:r>
              <a:rPr lang="en-US" sz="2000" dirty="0" err="1" smtClean="0"/>
              <a:t>i</a:t>
            </a:r>
            <a:r>
              <a:rPr lang="en-US" sz="2000" dirty="0" err="1" smtClean="0"/>
              <a:t>ncludi</a:t>
            </a:r>
            <a:r>
              <a:rPr lang="en-US" sz="2000" dirty="0" smtClean="0"/>
              <a:t> </a:t>
            </a:r>
            <a:r>
              <a:rPr lang="en-US" sz="2000" dirty="0" err="1" smtClean="0"/>
              <a:t>tra</a:t>
            </a:r>
            <a:r>
              <a:rPr lang="en-US" sz="2000" dirty="0" smtClean="0"/>
              <a:t> </a:t>
            </a:r>
            <a:r>
              <a:rPr lang="en-US" sz="2000" dirty="0" err="1" smtClean="0"/>
              <a:t>gli</a:t>
            </a:r>
            <a:r>
              <a:rPr lang="en-US" sz="2000" dirty="0" smtClean="0"/>
              <a:t> </a:t>
            </a:r>
            <a:r>
              <a:rPr lang="en-US" sz="2000" dirty="0" err="1" smtClean="0"/>
              <a:t>obblighi</a:t>
            </a:r>
            <a:r>
              <a:rPr lang="en-US" sz="2000" dirty="0" smtClean="0"/>
              <a:t> del service </a:t>
            </a:r>
            <a:r>
              <a:rPr lang="en-US" sz="2000" dirty="0" smtClean="0"/>
              <a:t>provider </a:t>
            </a:r>
            <a:r>
              <a:rPr lang="en-US" sz="2000" dirty="0" err="1" smtClean="0"/>
              <a:t>responsabilità</a:t>
            </a:r>
            <a:r>
              <a:rPr lang="en-US" sz="2000" dirty="0" smtClean="0"/>
              <a:t> </a:t>
            </a:r>
            <a:r>
              <a:rPr lang="en-US" sz="2000" dirty="0" err="1" smtClean="0"/>
              <a:t>di</a:t>
            </a:r>
            <a:r>
              <a:rPr lang="en-US" sz="2000" dirty="0" smtClean="0"/>
              <a:t> records </a:t>
            </a:r>
            <a:r>
              <a:rPr lang="en-US" sz="2000" dirty="0" smtClean="0"/>
              <a:t>management </a:t>
            </a:r>
            <a:r>
              <a:rPr lang="en-US" sz="2000" dirty="0" smtClean="0"/>
              <a:t>relative a </a:t>
            </a:r>
          </a:p>
          <a:p>
            <a:r>
              <a:rPr lang="en-US" sz="2000" dirty="0" err="1" smtClean="0"/>
              <a:t>tenuta</a:t>
            </a:r>
            <a:r>
              <a:rPr lang="en-US" sz="2000" dirty="0" smtClean="0"/>
              <a:t> e </a:t>
            </a:r>
            <a:r>
              <a:rPr lang="en-US" sz="2000" dirty="0" err="1" smtClean="0"/>
              <a:t>scarto</a:t>
            </a:r>
            <a:r>
              <a:rPr lang="en-US" sz="2000" dirty="0" smtClean="0"/>
              <a:t> </a:t>
            </a:r>
          </a:p>
          <a:p>
            <a:r>
              <a:rPr lang="en-US" sz="2000" dirty="0" err="1" smtClean="0"/>
              <a:t>conservazione</a:t>
            </a:r>
            <a:r>
              <a:rPr lang="en-US" sz="2000" dirty="0" smtClean="0"/>
              <a:t> </a:t>
            </a:r>
          </a:p>
          <a:p>
            <a:r>
              <a:rPr lang="en-US" sz="2000" dirty="0" err="1" smtClean="0"/>
              <a:t>sicurezza</a:t>
            </a:r>
            <a:r>
              <a:rPr lang="en-US" sz="2000" dirty="0" smtClean="0"/>
              <a:t> </a:t>
            </a:r>
          </a:p>
          <a:p>
            <a:r>
              <a:rPr lang="en-US" sz="2000" dirty="0" err="1" smtClean="0"/>
              <a:t>confidenzialità</a:t>
            </a:r>
            <a:r>
              <a:rPr lang="en-US" sz="2000" dirty="0" smtClean="0"/>
              <a:t> </a:t>
            </a:r>
          </a:p>
          <a:p>
            <a:r>
              <a:rPr lang="en-US" sz="2000" dirty="0" err="1" smtClean="0"/>
              <a:t>accesso</a:t>
            </a:r>
            <a:r>
              <a:rPr lang="en-US" sz="2000" dirty="0" smtClean="0"/>
              <a:t> </a:t>
            </a:r>
          </a:p>
          <a:p>
            <a:r>
              <a:rPr lang="en-US" sz="2000" dirty="0" err="1" smtClean="0"/>
              <a:t>proprietà</a:t>
            </a:r>
            <a:r>
              <a:rPr lang="en-US" sz="2000" dirty="0" smtClean="0"/>
              <a:t> </a:t>
            </a:r>
            <a:r>
              <a:rPr lang="en-US" sz="2000" dirty="0" err="1" smtClean="0"/>
              <a:t>dei</a:t>
            </a:r>
            <a:r>
              <a:rPr lang="en-US" sz="2000" dirty="0" smtClean="0"/>
              <a:t> </a:t>
            </a:r>
            <a:r>
              <a:rPr lang="en-US" sz="2000" dirty="0" err="1" smtClean="0"/>
              <a:t>dati</a:t>
            </a:r>
            <a:r>
              <a:rPr lang="en-US" sz="2000" dirty="0" smtClean="0"/>
              <a:t> </a:t>
            </a:r>
          </a:p>
          <a:p>
            <a:r>
              <a:rPr lang="en-US" sz="2000" dirty="0" err="1" smtClean="0"/>
              <a:t>autenticità</a:t>
            </a:r>
            <a:r>
              <a:rPr lang="en-US" sz="2000" dirty="0" smtClean="0"/>
              <a:t> e </a:t>
            </a:r>
            <a:r>
              <a:rPr lang="en-US" sz="2000" dirty="0" err="1" smtClean="0"/>
              <a:t>autenticazione</a:t>
            </a:r>
            <a:r>
              <a:rPr lang="en-US" sz="2000" dirty="0" smtClean="0"/>
              <a:t> </a:t>
            </a:r>
          </a:p>
          <a:p>
            <a:r>
              <a:rPr lang="en-US" sz="2000" dirty="0" err="1" smtClean="0"/>
              <a:t>conservazione</a:t>
            </a:r>
            <a:r>
              <a:rPr lang="en-US" sz="2000" dirty="0" smtClean="0"/>
              <a:t> per </a:t>
            </a:r>
            <a:r>
              <a:rPr lang="en-US" sz="2000" dirty="0" err="1" smtClean="0"/>
              <a:t>motivi</a:t>
            </a:r>
            <a:r>
              <a:rPr lang="en-US" sz="2000" dirty="0" smtClean="0"/>
              <a:t> </a:t>
            </a:r>
            <a:r>
              <a:rPr lang="en-US" sz="2000" dirty="0" err="1" smtClean="0"/>
              <a:t>giudiziari</a:t>
            </a:r>
            <a:r>
              <a:rPr lang="en-US" sz="2000" dirty="0" smtClean="0"/>
              <a:t> </a:t>
            </a:r>
          </a:p>
          <a:p>
            <a:r>
              <a:rPr lang="en-US" sz="2000" dirty="0" err="1" smtClean="0"/>
              <a:t>capacità</a:t>
            </a:r>
            <a:r>
              <a:rPr lang="en-US" sz="2000" dirty="0" smtClean="0"/>
              <a:t> </a:t>
            </a:r>
            <a:r>
              <a:rPr lang="en-US" sz="2000" dirty="0" err="1" smtClean="0"/>
              <a:t>di</a:t>
            </a:r>
            <a:r>
              <a:rPr lang="en-US" sz="2000" dirty="0" smtClean="0"/>
              <a:t> </a:t>
            </a:r>
            <a:r>
              <a:rPr lang="en-US" sz="2000" dirty="0" err="1" smtClean="0"/>
              <a:t>interazione</a:t>
            </a:r>
            <a:r>
              <a:rPr lang="en-US" sz="2000" dirty="0" smtClean="0"/>
              <a:t> </a:t>
            </a:r>
            <a:r>
              <a:rPr lang="en-US" sz="2000" dirty="0" err="1" smtClean="0"/>
              <a:t>col</a:t>
            </a:r>
            <a:r>
              <a:rPr lang="en-US" sz="2000" dirty="0" smtClean="0"/>
              <a:t> </a:t>
            </a:r>
            <a:r>
              <a:rPr lang="en-US" sz="2000" dirty="0" err="1" smtClean="0"/>
              <a:t>sistema</a:t>
            </a:r>
            <a:r>
              <a:rPr lang="en-US" sz="2000" dirty="0" smtClean="0"/>
              <a:t> </a:t>
            </a:r>
            <a:r>
              <a:rPr lang="en-US" sz="2000" dirty="0" err="1" smtClean="0"/>
              <a:t>documentario</a:t>
            </a:r>
            <a:r>
              <a:rPr lang="en-US" sz="2000" dirty="0" smtClean="0"/>
              <a:t> e</a:t>
            </a:r>
          </a:p>
          <a:p>
            <a:r>
              <a:rPr lang="en-US" sz="2000" dirty="0" err="1" smtClean="0"/>
              <a:t>verifica</a:t>
            </a:r>
            <a:r>
              <a:rPr lang="en-US" sz="2000" dirty="0" smtClean="0"/>
              <a:t> (audit).</a:t>
            </a:r>
            <a:endParaRPr lang="en-CA" sz="2000" dirty="0" smtClean="0"/>
          </a:p>
          <a:p>
            <a:pPr>
              <a:buNone/>
            </a:pPr>
            <a:r>
              <a:rPr lang="en-CA" sz="2000" b="1" dirty="0" err="1" smtClean="0"/>
              <a:t>Prepara</a:t>
            </a:r>
            <a:r>
              <a:rPr lang="en-CA" sz="2000" b="1" dirty="0" smtClean="0"/>
              <a:t> </a:t>
            </a:r>
            <a:r>
              <a:rPr lang="en-CA" sz="2000" b="1" dirty="0" smtClean="0"/>
              <a:t>un piano </a:t>
            </a:r>
            <a:r>
              <a:rPr lang="en-CA" sz="2000" b="1" dirty="0" err="1" smtClean="0"/>
              <a:t>contingente</a:t>
            </a:r>
            <a:r>
              <a:rPr lang="en-CA" sz="2000" b="1" dirty="0" smtClean="0"/>
              <a:t> per </a:t>
            </a:r>
            <a:r>
              <a:rPr lang="en-CA" sz="2000" b="1" dirty="0" err="1" smtClean="0"/>
              <a:t>rimettersi</a:t>
            </a:r>
            <a:r>
              <a:rPr lang="en-CA" sz="2000" b="1" dirty="0" smtClean="0"/>
              <a:t> </a:t>
            </a:r>
            <a:r>
              <a:rPr lang="en-CA" sz="2000" b="1" dirty="0" err="1" smtClean="0"/>
              <a:t>da</a:t>
            </a:r>
            <a:r>
              <a:rPr lang="en-CA" sz="2000" b="1" dirty="0" smtClean="0"/>
              <a:t> un </a:t>
            </a:r>
            <a:r>
              <a:rPr lang="en-CA" sz="2000" b="1" dirty="0" err="1" smtClean="0"/>
              <a:t>disastro</a:t>
            </a:r>
            <a:r>
              <a:rPr lang="en-CA" sz="2000" b="1" dirty="0" smtClean="0"/>
              <a:t>.</a:t>
            </a:r>
          </a:p>
          <a:p>
            <a:pPr>
              <a:buNone/>
            </a:pPr>
            <a:endParaRPr lang="en-CA"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91264" cy="1417638"/>
          </a:xfrm>
        </p:spPr>
        <p:txBody>
          <a:bodyPr/>
          <a:lstStyle/>
          <a:p>
            <a:r>
              <a:rPr lang="en-CA" dirty="0" smtClean="0"/>
              <a:t>Se </a:t>
            </a:r>
            <a:r>
              <a:rPr lang="en-CA" dirty="0" err="1" smtClean="0"/>
              <a:t>decidi</a:t>
            </a:r>
            <a:r>
              <a:rPr lang="en-CA" dirty="0" smtClean="0"/>
              <a:t> </a:t>
            </a:r>
            <a:r>
              <a:rPr lang="en-CA" dirty="0" err="1" smtClean="0"/>
              <a:t>contro</a:t>
            </a:r>
            <a:r>
              <a:rPr lang="en-CA" dirty="0" smtClean="0"/>
              <a:t> la </a:t>
            </a:r>
            <a:r>
              <a:rPr lang="en-CA" dirty="0" err="1" smtClean="0"/>
              <a:t>Nuvola</a:t>
            </a:r>
            <a:r>
              <a:rPr lang="en-CA" dirty="0" smtClean="0"/>
              <a:t>...</a:t>
            </a:r>
            <a:endParaRPr lang="en-CA" dirty="0"/>
          </a:p>
        </p:txBody>
      </p:sp>
      <p:sp>
        <p:nvSpPr>
          <p:cNvPr id="3" name="Content Placeholder 2"/>
          <p:cNvSpPr>
            <a:spLocks noGrp="1"/>
          </p:cNvSpPr>
          <p:nvPr>
            <p:ph idx="1"/>
          </p:nvPr>
        </p:nvSpPr>
        <p:spPr/>
        <p:txBody>
          <a:bodyPr/>
          <a:lstStyle/>
          <a:p>
            <a:pPr lvl="0">
              <a:buNone/>
            </a:pPr>
            <a:r>
              <a:rPr lang="en-US" sz="2400" dirty="0" err="1" smtClean="0"/>
              <a:t>s</a:t>
            </a:r>
            <a:r>
              <a:rPr lang="en-US" sz="2400" dirty="0" err="1" smtClean="0"/>
              <a:t>crivi</a:t>
            </a:r>
            <a:r>
              <a:rPr lang="en-US" sz="2400" dirty="0" smtClean="0"/>
              <a:t> </a:t>
            </a:r>
            <a:r>
              <a:rPr lang="en-US" sz="2400" dirty="0" err="1" smtClean="0"/>
              <a:t>una</a:t>
            </a:r>
            <a:r>
              <a:rPr lang="en-US" sz="2400" dirty="0" smtClean="0"/>
              <a:t> policy </a:t>
            </a:r>
            <a:r>
              <a:rPr lang="en-US" sz="2400" dirty="0" err="1" smtClean="0"/>
              <a:t>che</a:t>
            </a:r>
            <a:r>
              <a:rPr lang="en-US" sz="2400" dirty="0" smtClean="0"/>
              <a:t> </a:t>
            </a:r>
            <a:r>
              <a:rPr lang="en-US" sz="2400" dirty="0" err="1" smtClean="0"/>
              <a:t>articoli</a:t>
            </a:r>
            <a:r>
              <a:rPr lang="en-US" sz="2400" dirty="0" smtClean="0"/>
              <a:t> </a:t>
            </a:r>
            <a:r>
              <a:rPr lang="en-US" sz="2400" dirty="0" err="1" smtClean="0"/>
              <a:t>chiaramente</a:t>
            </a:r>
            <a:r>
              <a:rPr lang="en-US" sz="2400" dirty="0" smtClean="0"/>
              <a:t> le </a:t>
            </a:r>
            <a:r>
              <a:rPr lang="en-US" sz="2400" dirty="0" err="1" smtClean="0"/>
              <a:t>regole</a:t>
            </a:r>
            <a:r>
              <a:rPr lang="en-US" sz="2400" dirty="0" smtClean="0"/>
              <a:t> per </a:t>
            </a:r>
            <a:r>
              <a:rPr lang="en-US" sz="2400" dirty="0" err="1" smtClean="0"/>
              <a:t>i</a:t>
            </a:r>
            <a:r>
              <a:rPr lang="en-US" sz="2400" dirty="0" smtClean="0"/>
              <a:t> </a:t>
            </a:r>
            <a:r>
              <a:rPr lang="en-US" sz="2400" dirty="0" err="1" smtClean="0"/>
              <a:t>singoli</a:t>
            </a:r>
            <a:r>
              <a:rPr lang="en-US" sz="2400" dirty="0" smtClean="0"/>
              <a:t> </a:t>
            </a:r>
            <a:r>
              <a:rPr lang="en-US" sz="2400" dirty="0" err="1" smtClean="0"/>
              <a:t>impiegati</a:t>
            </a:r>
            <a:r>
              <a:rPr lang="en-US" sz="2400" dirty="0" smtClean="0"/>
              <a:t>, </a:t>
            </a:r>
            <a:r>
              <a:rPr lang="en-US" sz="2400" dirty="0" err="1" smtClean="0"/>
              <a:t>dicendo</a:t>
            </a:r>
            <a:r>
              <a:rPr lang="en-US" sz="2400" dirty="0" smtClean="0"/>
              <a:t> </a:t>
            </a:r>
            <a:r>
              <a:rPr lang="en-US" sz="2400" dirty="0" err="1" smtClean="0"/>
              <a:t>espressamente</a:t>
            </a:r>
            <a:r>
              <a:rPr lang="en-US" sz="2400" dirty="0" smtClean="0"/>
              <a:t> se </a:t>
            </a:r>
            <a:r>
              <a:rPr lang="en-US" sz="2400" dirty="0" err="1" smtClean="0"/>
              <a:t>fornitori</a:t>
            </a:r>
            <a:r>
              <a:rPr lang="en-US" sz="2400" dirty="0" smtClean="0"/>
              <a:t> </a:t>
            </a:r>
            <a:r>
              <a:rPr lang="en-US" sz="2400" dirty="0" err="1" smtClean="0"/>
              <a:t>esterni</a:t>
            </a:r>
            <a:r>
              <a:rPr lang="en-US" sz="2400" dirty="0" smtClean="0"/>
              <a:t> </a:t>
            </a:r>
            <a:r>
              <a:rPr lang="en-US" sz="2400" dirty="0" err="1" smtClean="0"/>
              <a:t>possono</a:t>
            </a:r>
            <a:r>
              <a:rPr lang="en-US" sz="2400" dirty="0" smtClean="0"/>
              <a:t> </a:t>
            </a:r>
            <a:r>
              <a:rPr lang="en-US" sz="2400" dirty="0" err="1" smtClean="0"/>
              <a:t>essere</a:t>
            </a:r>
            <a:r>
              <a:rPr lang="en-US" sz="2400" dirty="0" smtClean="0"/>
              <a:t> </a:t>
            </a:r>
            <a:r>
              <a:rPr lang="en-US" sz="2400" dirty="0" err="1" smtClean="0"/>
              <a:t>usati</a:t>
            </a:r>
            <a:r>
              <a:rPr lang="en-US" sz="2400" dirty="0" smtClean="0"/>
              <a:t> o no. Se la policy </a:t>
            </a:r>
            <a:r>
              <a:rPr lang="en-US" sz="2400" dirty="0" err="1" smtClean="0"/>
              <a:t>permette</a:t>
            </a:r>
            <a:r>
              <a:rPr lang="en-US" sz="2400" dirty="0" smtClean="0"/>
              <a:t> tale </a:t>
            </a:r>
            <a:r>
              <a:rPr lang="en-US" sz="2400" dirty="0" err="1" smtClean="0"/>
              <a:t>uso</a:t>
            </a:r>
            <a:r>
              <a:rPr lang="en-US" sz="2400" dirty="0" smtClean="0"/>
              <a:t>, </a:t>
            </a:r>
            <a:r>
              <a:rPr lang="en-US" sz="2400" dirty="0" err="1" smtClean="0"/>
              <a:t>deve</a:t>
            </a:r>
            <a:r>
              <a:rPr lang="en-US" sz="2400" dirty="0" smtClean="0"/>
              <a:t> </a:t>
            </a:r>
            <a:r>
              <a:rPr lang="en-US" sz="2400" dirty="0" err="1" smtClean="0"/>
              <a:t>richiedere</a:t>
            </a:r>
            <a:r>
              <a:rPr lang="en-US" sz="2400" dirty="0" smtClean="0"/>
              <a:t> lo </a:t>
            </a:r>
            <a:r>
              <a:rPr lang="en-US" sz="2400" dirty="0" err="1" smtClean="0"/>
              <a:t>sviluppo</a:t>
            </a:r>
            <a:r>
              <a:rPr lang="en-US" sz="2400" dirty="0" smtClean="0"/>
              <a:t> </a:t>
            </a:r>
            <a:r>
              <a:rPr lang="en-US" sz="2400" dirty="0" err="1" smtClean="0"/>
              <a:t>di</a:t>
            </a:r>
            <a:r>
              <a:rPr lang="en-US" sz="2400" dirty="0" smtClean="0"/>
              <a:t> </a:t>
            </a:r>
            <a:r>
              <a:rPr lang="en-US" sz="2400" dirty="0" err="1" smtClean="0"/>
              <a:t>linee</a:t>
            </a:r>
            <a:r>
              <a:rPr lang="en-US" sz="2400" dirty="0" smtClean="0"/>
              <a:t> </a:t>
            </a:r>
            <a:r>
              <a:rPr lang="en-US" sz="2400" dirty="0" err="1" smtClean="0"/>
              <a:t>guida</a:t>
            </a:r>
            <a:r>
              <a:rPr lang="en-US" sz="2400" dirty="0" smtClean="0"/>
              <a:t> per la </a:t>
            </a:r>
            <a:r>
              <a:rPr lang="en-US" sz="2400" dirty="0" err="1" smtClean="0"/>
              <a:t>conduzione</a:t>
            </a:r>
            <a:r>
              <a:rPr lang="en-US" sz="2400" dirty="0" smtClean="0"/>
              <a:t> </a:t>
            </a:r>
            <a:r>
              <a:rPr lang="en-US" sz="2400" dirty="0" err="1" smtClean="0"/>
              <a:t>degli</a:t>
            </a:r>
            <a:r>
              <a:rPr lang="en-US" sz="2400" dirty="0" smtClean="0"/>
              <a:t> </a:t>
            </a:r>
            <a:r>
              <a:rPr lang="en-US" sz="2400" dirty="0" err="1" smtClean="0"/>
              <a:t>affari</a:t>
            </a:r>
            <a:r>
              <a:rPr lang="en-US" sz="2400" dirty="0" smtClean="0"/>
              <a:t> </a:t>
            </a:r>
            <a:r>
              <a:rPr lang="en-US" sz="2400" dirty="0" err="1" smtClean="0"/>
              <a:t>dell’ente</a:t>
            </a:r>
            <a:r>
              <a:rPr lang="en-US" sz="2400" dirty="0" smtClean="0"/>
              <a:t>.</a:t>
            </a:r>
          </a:p>
          <a:p>
            <a:pPr lvl="0">
              <a:buNone/>
            </a:pPr>
            <a:r>
              <a:rPr lang="en-US" sz="2400" dirty="0" smtClean="0"/>
              <a:t>Il </a:t>
            </a:r>
            <a:r>
              <a:rPr lang="en-US" sz="2400" dirty="0" err="1" smtClean="0"/>
              <a:t>contenuto</a:t>
            </a:r>
            <a:r>
              <a:rPr lang="en-US" sz="2400" dirty="0" smtClean="0"/>
              <a:t> </a:t>
            </a:r>
            <a:r>
              <a:rPr lang="en-US" sz="2400" dirty="0" err="1" smtClean="0"/>
              <a:t>delle</a:t>
            </a:r>
            <a:r>
              <a:rPr lang="en-US" sz="2400" dirty="0" smtClean="0"/>
              <a:t> </a:t>
            </a:r>
            <a:r>
              <a:rPr lang="en-US" sz="2400" dirty="0" err="1" smtClean="0"/>
              <a:t>linee</a:t>
            </a:r>
            <a:r>
              <a:rPr lang="en-US" sz="2400" dirty="0" smtClean="0"/>
              <a:t> </a:t>
            </a:r>
            <a:r>
              <a:rPr lang="en-US" sz="2400" dirty="0" err="1" smtClean="0"/>
              <a:t>guida</a:t>
            </a:r>
            <a:r>
              <a:rPr lang="en-US" sz="2400" dirty="0" smtClean="0"/>
              <a:t> </a:t>
            </a:r>
            <a:r>
              <a:rPr lang="en-US" sz="2400" dirty="0" err="1" smtClean="0"/>
              <a:t>deve</a:t>
            </a:r>
            <a:r>
              <a:rPr lang="en-US" sz="2400" dirty="0" smtClean="0"/>
              <a:t> </a:t>
            </a:r>
            <a:r>
              <a:rPr lang="en-US" sz="2400" dirty="0" err="1" smtClean="0"/>
              <a:t>essere</a:t>
            </a:r>
            <a:r>
              <a:rPr lang="en-US" sz="2400" dirty="0" smtClean="0"/>
              <a:t> </a:t>
            </a:r>
            <a:r>
              <a:rPr lang="en-US" sz="2400" dirty="0" err="1" smtClean="0"/>
              <a:t>basato</a:t>
            </a:r>
            <a:r>
              <a:rPr lang="en-US" sz="2400" dirty="0" smtClean="0"/>
              <a:t> </a:t>
            </a:r>
            <a:r>
              <a:rPr lang="en-US" sz="2400" dirty="0" err="1" smtClean="0"/>
              <a:t>sulla</a:t>
            </a:r>
            <a:r>
              <a:rPr lang="en-US" sz="2400" dirty="0" smtClean="0"/>
              <a:t> </a:t>
            </a:r>
            <a:r>
              <a:rPr lang="en-US" sz="2400" dirty="0" err="1" smtClean="0"/>
              <a:t>cultura</a:t>
            </a:r>
            <a:r>
              <a:rPr lang="en-US" sz="2400" dirty="0" smtClean="0"/>
              <a:t> </a:t>
            </a:r>
            <a:r>
              <a:rPr lang="en-US" sz="2400" dirty="0" err="1" smtClean="0"/>
              <a:t>dell’ente</a:t>
            </a:r>
            <a:r>
              <a:rPr lang="en-US" sz="2400" dirty="0" smtClean="0"/>
              <a:t>, le </a:t>
            </a:r>
            <a:r>
              <a:rPr lang="en-US" sz="2400" dirty="0" err="1" smtClean="0"/>
              <a:t>aspettative</a:t>
            </a:r>
            <a:r>
              <a:rPr lang="en-US" sz="2400" dirty="0" smtClean="0"/>
              <a:t> </a:t>
            </a:r>
            <a:r>
              <a:rPr lang="en-US" sz="2400" dirty="0" err="1" smtClean="0"/>
              <a:t>dei</a:t>
            </a:r>
            <a:r>
              <a:rPr lang="en-US" sz="2400" dirty="0" smtClean="0"/>
              <a:t> </a:t>
            </a:r>
            <a:r>
              <a:rPr lang="en-US" sz="2400" dirty="0" err="1" smtClean="0"/>
              <a:t>suoi</a:t>
            </a:r>
            <a:r>
              <a:rPr lang="en-US" sz="2400" dirty="0" smtClean="0"/>
              <a:t> </a:t>
            </a:r>
            <a:r>
              <a:rPr lang="en-US" sz="2400" dirty="0" err="1" smtClean="0"/>
              <a:t>membri</a:t>
            </a:r>
            <a:r>
              <a:rPr lang="en-US" sz="2400" dirty="0" smtClean="0"/>
              <a:t> e </a:t>
            </a:r>
            <a:r>
              <a:rPr lang="en-US" sz="2400" dirty="0" err="1" smtClean="0"/>
              <a:t>utenti</a:t>
            </a:r>
            <a:r>
              <a:rPr lang="en-US" sz="2400" dirty="0" smtClean="0"/>
              <a:t>, </a:t>
            </a:r>
            <a:r>
              <a:rPr lang="en-US" sz="2400" dirty="0" err="1" smtClean="0"/>
              <a:t>il</a:t>
            </a:r>
            <a:r>
              <a:rPr lang="en-US" sz="2400" dirty="0" smtClean="0"/>
              <a:t> </a:t>
            </a:r>
            <a:r>
              <a:rPr lang="en-US" sz="2400" dirty="0" err="1" smtClean="0"/>
              <a:t>bisogno</a:t>
            </a:r>
            <a:r>
              <a:rPr lang="en-US" sz="2400" dirty="0" smtClean="0"/>
              <a:t> </a:t>
            </a:r>
            <a:r>
              <a:rPr lang="en-US" sz="2400" dirty="0" err="1" smtClean="0"/>
              <a:t>di</a:t>
            </a:r>
            <a:r>
              <a:rPr lang="en-US" sz="2400" dirty="0" smtClean="0"/>
              <a:t> </a:t>
            </a:r>
            <a:r>
              <a:rPr lang="en-US" sz="2400" dirty="0" err="1" smtClean="0"/>
              <a:t>avere</a:t>
            </a:r>
            <a:r>
              <a:rPr lang="en-US" sz="2400" dirty="0" smtClean="0"/>
              <a:t> </a:t>
            </a:r>
            <a:r>
              <a:rPr lang="en-US" sz="2400" dirty="0" err="1" smtClean="0"/>
              <a:t>accesso</a:t>
            </a:r>
            <a:r>
              <a:rPr lang="en-US" sz="2400" dirty="0" smtClean="0"/>
              <a:t> mobile e/o a </a:t>
            </a:r>
            <a:r>
              <a:rPr lang="en-US" sz="2400" dirty="0" err="1" smtClean="0"/>
              <a:t>distanza</a:t>
            </a:r>
            <a:r>
              <a:rPr lang="en-US" sz="2400" dirty="0" smtClean="0"/>
              <a:t> </a:t>
            </a:r>
            <a:r>
              <a:rPr lang="en-US" sz="2400" dirty="0" err="1" smtClean="0"/>
              <a:t>ai</a:t>
            </a:r>
            <a:r>
              <a:rPr lang="en-US" sz="2400" dirty="0" smtClean="0"/>
              <a:t> </a:t>
            </a:r>
            <a:r>
              <a:rPr lang="en-US" sz="2400" dirty="0" err="1" smtClean="0"/>
              <a:t>documenti</a:t>
            </a:r>
            <a:r>
              <a:rPr lang="en-US" sz="2400" dirty="0" smtClean="0"/>
              <a:t> </a:t>
            </a:r>
            <a:r>
              <a:rPr lang="en-US" sz="2400" dirty="0" err="1" smtClean="0"/>
              <a:t>dell’organizzazione</a:t>
            </a:r>
            <a:r>
              <a:rPr lang="en-US" sz="2400" dirty="0" smtClean="0"/>
              <a:t>, e </a:t>
            </a:r>
            <a:r>
              <a:rPr lang="en-US" sz="2400" dirty="0" err="1" smtClean="0"/>
              <a:t>il</a:t>
            </a:r>
            <a:r>
              <a:rPr lang="en-US" sz="2400" dirty="0" smtClean="0"/>
              <a:t> </a:t>
            </a:r>
            <a:r>
              <a:rPr lang="en-US" sz="2400" dirty="0" err="1" smtClean="0"/>
              <a:t>livello</a:t>
            </a:r>
            <a:r>
              <a:rPr lang="en-US" sz="2400" dirty="0" smtClean="0"/>
              <a:t> </a:t>
            </a:r>
            <a:r>
              <a:rPr lang="en-US" sz="2400" dirty="0" err="1" smtClean="0"/>
              <a:t>di</a:t>
            </a:r>
            <a:r>
              <a:rPr lang="en-US" sz="2400" dirty="0" smtClean="0"/>
              <a:t> </a:t>
            </a:r>
            <a:r>
              <a:rPr lang="en-US" sz="2400" dirty="0" err="1" smtClean="0"/>
              <a:t>sicurezza</a:t>
            </a:r>
            <a:r>
              <a:rPr lang="en-US" sz="2400" dirty="0" smtClean="0"/>
              <a:t> </a:t>
            </a:r>
            <a:r>
              <a:rPr lang="en-US" sz="2400" dirty="0" err="1" smtClean="0"/>
              <a:t>necessario</a:t>
            </a:r>
            <a:r>
              <a:rPr lang="en-US" sz="2400" dirty="0" smtClean="0"/>
              <a:t>. </a:t>
            </a:r>
            <a:endParaRPr lang="en-CA" sz="2400" dirty="0" smtClean="0"/>
          </a:p>
          <a:p>
            <a:pPr>
              <a:buNone/>
            </a:pPr>
            <a:endParaRPr lang="en-CA"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CA" smtClean="0"/>
              <a:t>Ultime riflessioni</a:t>
            </a:r>
          </a:p>
        </p:txBody>
      </p:sp>
      <p:sp>
        <p:nvSpPr>
          <p:cNvPr id="30723" name="Content Placeholder 3"/>
          <p:cNvSpPr>
            <a:spLocks noGrp="1"/>
          </p:cNvSpPr>
          <p:nvPr>
            <p:ph idx="1"/>
          </p:nvPr>
        </p:nvSpPr>
        <p:spPr/>
        <p:txBody>
          <a:bodyPr/>
          <a:lstStyle/>
          <a:p>
            <a:pPr eaLnBrk="1" hangingPunct="1"/>
            <a:r>
              <a:rPr lang="en-CA" dirty="0" smtClean="0"/>
              <a:t>Google </a:t>
            </a:r>
            <a:r>
              <a:rPr lang="en-CA" dirty="0" err="1" smtClean="0"/>
              <a:t>adesso</a:t>
            </a:r>
            <a:r>
              <a:rPr lang="en-CA" dirty="0" smtClean="0"/>
              <a:t> ha un online operating system </a:t>
            </a:r>
            <a:r>
              <a:rPr lang="en-CA" dirty="0" err="1" smtClean="0"/>
              <a:t>che</a:t>
            </a:r>
            <a:r>
              <a:rPr lang="en-CA" dirty="0" smtClean="0"/>
              <a:t> </a:t>
            </a:r>
            <a:r>
              <a:rPr lang="en-CA" dirty="0" err="1" smtClean="0"/>
              <a:t>si</a:t>
            </a:r>
            <a:r>
              <a:rPr lang="en-CA" dirty="0" smtClean="0"/>
              <a:t> </a:t>
            </a:r>
            <a:r>
              <a:rPr lang="en-CA" dirty="0" err="1" smtClean="0"/>
              <a:t>chiama</a:t>
            </a:r>
            <a:r>
              <a:rPr lang="en-CA" dirty="0" smtClean="0"/>
              <a:t> Chrome OS-no hard drive è </a:t>
            </a:r>
            <a:r>
              <a:rPr lang="en-CA" dirty="0" err="1" smtClean="0"/>
              <a:t>necessario</a:t>
            </a:r>
            <a:r>
              <a:rPr lang="en-CA" dirty="0" smtClean="0"/>
              <a:t>.</a:t>
            </a:r>
          </a:p>
          <a:p>
            <a:pPr eaLnBrk="1" hangingPunct="1"/>
            <a:r>
              <a:rPr lang="en-CA" dirty="0" err="1" smtClean="0"/>
              <a:t>Stiamo</a:t>
            </a:r>
            <a:r>
              <a:rPr lang="en-CA" dirty="0" smtClean="0"/>
              <a:t> </a:t>
            </a:r>
            <a:r>
              <a:rPr lang="en-CA" dirty="0" err="1" smtClean="0"/>
              <a:t>tornando</a:t>
            </a:r>
            <a:r>
              <a:rPr lang="en-CA" dirty="0" smtClean="0"/>
              <a:t> </a:t>
            </a:r>
            <a:r>
              <a:rPr lang="en-CA" dirty="0" err="1" smtClean="0"/>
              <a:t>agli</a:t>
            </a:r>
            <a:r>
              <a:rPr lang="en-CA" dirty="0" smtClean="0"/>
              <a:t> </a:t>
            </a:r>
            <a:r>
              <a:rPr lang="en-CA" dirty="0" err="1" smtClean="0"/>
              <a:t>anni</a:t>
            </a:r>
            <a:r>
              <a:rPr lang="en-CA" dirty="0" smtClean="0"/>
              <a:t> 60</a:t>
            </a:r>
            <a:r>
              <a:rPr lang="en-CA" dirty="0" smtClean="0"/>
              <a:t>...un computer e </a:t>
            </a:r>
            <a:r>
              <a:rPr lang="en-CA" dirty="0" err="1" smtClean="0"/>
              <a:t>tanti</a:t>
            </a:r>
            <a:r>
              <a:rPr lang="en-CA" dirty="0" smtClean="0"/>
              <a:t> dummy terminals.</a:t>
            </a:r>
          </a:p>
          <a:p>
            <a:pPr eaLnBrk="1" hangingPunct="1"/>
            <a:r>
              <a:rPr lang="en-CA" dirty="0" smtClean="0"/>
              <a:t>Questa </a:t>
            </a:r>
            <a:r>
              <a:rPr lang="en-CA" dirty="0" err="1" smtClean="0"/>
              <a:t>volta</a:t>
            </a:r>
            <a:r>
              <a:rPr lang="en-CA" dirty="0" smtClean="0"/>
              <a:t> </a:t>
            </a:r>
            <a:r>
              <a:rPr lang="en-CA" dirty="0" err="1" smtClean="0"/>
              <a:t>tuttavia</a:t>
            </a:r>
            <a:r>
              <a:rPr lang="en-CA" dirty="0" smtClean="0"/>
              <a:t> non </a:t>
            </a:r>
            <a:r>
              <a:rPr lang="en-CA" dirty="0" err="1" smtClean="0"/>
              <a:t>abbiamo</a:t>
            </a:r>
            <a:r>
              <a:rPr lang="en-CA" dirty="0" smtClean="0"/>
              <a:t> a </a:t>
            </a:r>
            <a:r>
              <a:rPr lang="en-CA" dirty="0" err="1" smtClean="0"/>
              <a:t>che</a:t>
            </a:r>
            <a:r>
              <a:rPr lang="en-CA" dirty="0" smtClean="0"/>
              <a:t> fare con </a:t>
            </a:r>
            <a:r>
              <a:rPr lang="en-CA" dirty="0" err="1" smtClean="0"/>
              <a:t>il</a:t>
            </a:r>
            <a:r>
              <a:rPr lang="en-CA" dirty="0" smtClean="0"/>
              <a:t> mainframe </a:t>
            </a:r>
            <a:r>
              <a:rPr lang="en-CA" dirty="0" err="1" smtClean="0"/>
              <a:t>dell’ente</a:t>
            </a:r>
            <a:r>
              <a:rPr lang="en-CA" dirty="0" smtClean="0"/>
              <a:t>, ma con Google!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Acknowledgement &amp; Reference</a:t>
            </a:r>
            <a:endParaRPr lang="en-CA" dirty="0"/>
          </a:p>
        </p:txBody>
      </p:sp>
      <p:sp>
        <p:nvSpPr>
          <p:cNvPr id="3" name="Content Placeholder 2"/>
          <p:cNvSpPr>
            <a:spLocks noGrp="1"/>
          </p:cNvSpPr>
          <p:nvPr>
            <p:ph idx="1"/>
          </p:nvPr>
        </p:nvSpPr>
        <p:spPr/>
        <p:txBody>
          <a:bodyPr/>
          <a:lstStyle/>
          <a:p>
            <a:pPr>
              <a:buNone/>
            </a:pPr>
            <a:r>
              <a:rPr lang="en-CA" dirty="0" smtClean="0"/>
              <a:t>	Thank you to UBC MAS students Jayson Kennedy and Liza </a:t>
            </a:r>
            <a:r>
              <a:rPr lang="en-CA" dirty="0" err="1" smtClean="0"/>
              <a:t>Sneider</a:t>
            </a:r>
            <a:r>
              <a:rPr lang="en-CA" dirty="0" smtClean="0"/>
              <a:t> for their research </a:t>
            </a:r>
            <a:r>
              <a:rPr lang="en-CA" dirty="0" smtClean="0"/>
              <a:t>and le cloud-slides </a:t>
            </a:r>
            <a:r>
              <a:rPr lang="en-CA" dirty="0" smtClean="0"/>
              <a:t>design.</a:t>
            </a:r>
          </a:p>
          <a:p>
            <a:pPr>
              <a:buNone/>
            </a:pPr>
            <a:endParaRPr lang="en-CA" dirty="0" smtClean="0"/>
          </a:p>
          <a:p>
            <a:pPr>
              <a:buNone/>
            </a:pPr>
            <a:r>
              <a:rPr lang="en-CA" dirty="0" smtClean="0"/>
              <a:t>	Per </a:t>
            </a:r>
            <a:r>
              <a:rPr lang="en-CA" dirty="0" err="1" smtClean="0"/>
              <a:t>sviluppi</a:t>
            </a:r>
            <a:r>
              <a:rPr lang="en-CA" dirty="0" smtClean="0"/>
              <a:t> </a:t>
            </a:r>
            <a:r>
              <a:rPr lang="en-CA" dirty="0" err="1" smtClean="0"/>
              <a:t>ulteriori</a:t>
            </a:r>
            <a:r>
              <a:rPr lang="en-CA" dirty="0" smtClean="0"/>
              <a:t> </a:t>
            </a:r>
            <a:r>
              <a:rPr lang="en-CA" dirty="0" err="1" smtClean="0"/>
              <a:t>tenetevi</a:t>
            </a:r>
            <a:r>
              <a:rPr lang="en-CA" dirty="0" smtClean="0"/>
              <a:t> </a:t>
            </a:r>
            <a:r>
              <a:rPr lang="en-CA" dirty="0" err="1" smtClean="0"/>
              <a:t>aggiornati</a:t>
            </a:r>
            <a:r>
              <a:rPr lang="en-CA" dirty="0" smtClean="0"/>
              <a:t> </a:t>
            </a:r>
            <a:r>
              <a:rPr lang="en-CA" dirty="0" err="1" smtClean="0"/>
              <a:t>su</a:t>
            </a:r>
            <a:r>
              <a:rPr lang="en-CA" dirty="0" smtClean="0"/>
              <a:t>	</a:t>
            </a:r>
            <a:r>
              <a:rPr lang="en-CA" dirty="0" smtClean="0">
                <a:hlinkClick r:id="rId2"/>
              </a:rPr>
              <a:t>www.interpares.org</a:t>
            </a:r>
            <a:r>
              <a:rPr lang="en-CA" dirty="0" smtClean="0"/>
              <a:t> &amp; </a:t>
            </a:r>
            <a:r>
              <a:rPr lang="en-CA" dirty="0" smtClean="0">
                <a:hlinkClick r:id="rId3"/>
              </a:rPr>
              <a:t>www.digitalrecordsforensics.org</a:t>
            </a:r>
            <a:r>
              <a:rPr lang="en-CA" dirty="0" smtClean="0"/>
              <a:t> </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0"/>
            <a:ext cx="8964488" cy="1417638"/>
          </a:xfrm>
        </p:spPr>
        <p:txBody>
          <a:bodyPr/>
          <a:lstStyle/>
          <a:p>
            <a:r>
              <a:rPr lang="en-CA" sz="3200" dirty="0" err="1" smtClean="0"/>
              <a:t>Una</a:t>
            </a:r>
            <a:r>
              <a:rPr lang="en-CA" sz="3200" dirty="0" smtClean="0"/>
              <a:t> </a:t>
            </a:r>
            <a:r>
              <a:rPr lang="en-CA" sz="3200" dirty="0" err="1" smtClean="0"/>
              <a:t>crisi</a:t>
            </a:r>
            <a:r>
              <a:rPr lang="en-CA" sz="3200" dirty="0" smtClean="0"/>
              <a:t> </a:t>
            </a:r>
            <a:r>
              <a:rPr lang="en-CA" sz="3200" dirty="0" err="1" smtClean="0"/>
              <a:t>informativa</a:t>
            </a:r>
            <a:r>
              <a:rPr lang="en-CA" sz="3200" dirty="0" smtClean="0"/>
              <a:t> </a:t>
            </a:r>
            <a:r>
              <a:rPr lang="en-CA" sz="3200" dirty="0" err="1" smtClean="0"/>
              <a:t>di</a:t>
            </a:r>
            <a:r>
              <a:rPr lang="en-CA" sz="3200" dirty="0" smtClean="0"/>
              <a:t> </a:t>
            </a:r>
            <a:r>
              <a:rPr lang="en-CA" sz="3200" dirty="0" err="1" smtClean="0"/>
              <a:t>enormi</a:t>
            </a:r>
            <a:r>
              <a:rPr lang="en-CA" sz="3200" dirty="0" smtClean="0"/>
              <a:t> </a:t>
            </a:r>
            <a:r>
              <a:rPr lang="en-CA" sz="3200" dirty="0" err="1" smtClean="0"/>
              <a:t>proporzioni</a:t>
            </a:r>
            <a:r>
              <a:rPr lang="en-CA" sz="3200" dirty="0" smtClean="0"/>
              <a:t> </a:t>
            </a:r>
            <a:endParaRPr lang="en-CA" sz="3200" dirty="0"/>
          </a:p>
        </p:txBody>
      </p:sp>
      <p:sp>
        <p:nvSpPr>
          <p:cNvPr id="3" name="Content Placeholder 2"/>
          <p:cNvSpPr>
            <a:spLocks noGrp="1"/>
          </p:cNvSpPr>
          <p:nvPr>
            <p:ph idx="1"/>
          </p:nvPr>
        </p:nvSpPr>
        <p:spPr/>
        <p:txBody>
          <a:bodyPr/>
          <a:lstStyle/>
          <a:p>
            <a:pPr>
              <a:buNone/>
            </a:pPr>
            <a:r>
              <a:rPr lang="en-CA" sz="2400" dirty="0" smtClean="0"/>
              <a:t>In </a:t>
            </a:r>
            <a:r>
              <a:rPr lang="en-CA" sz="2400" b="1" dirty="0" smtClean="0"/>
              <a:t>Canada</a:t>
            </a:r>
            <a:r>
              <a:rPr lang="en-CA" sz="2400" dirty="0" smtClean="0"/>
              <a:t>, in </a:t>
            </a:r>
            <a:r>
              <a:rPr lang="en-US" sz="2400" dirty="0" smtClean="0"/>
              <a:t>2009, l’ Information Commissioner, in un </a:t>
            </a:r>
            <a:r>
              <a:rPr lang="en-US" sz="2400" dirty="0" err="1" smtClean="0"/>
              <a:t>rapporto</a:t>
            </a:r>
            <a:r>
              <a:rPr lang="en-US" sz="2400" dirty="0" smtClean="0"/>
              <a:t> </a:t>
            </a:r>
            <a:r>
              <a:rPr lang="en-US" sz="2400" dirty="0" err="1" smtClean="0"/>
              <a:t>intitolato</a:t>
            </a:r>
            <a:r>
              <a:rPr lang="en-US" sz="2400" dirty="0" smtClean="0"/>
              <a:t> </a:t>
            </a:r>
            <a:r>
              <a:rPr lang="en-US" sz="2400" i="1" dirty="0" smtClean="0"/>
              <a:t>A Dire Diagnosis for Access to Information in Canada</a:t>
            </a:r>
            <a:r>
              <a:rPr lang="en-US" sz="2400" dirty="0" smtClean="0"/>
              <a:t>, </a:t>
            </a:r>
            <a:r>
              <a:rPr lang="en-US" sz="2400" dirty="0" err="1" smtClean="0"/>
              <a:t>scrisse</a:t>
            </a:r>
            <a:r>
              <a:rPr lang="en-US" sz="2400" dirty="0" smtClean="0"/>
              <a:t>: “The poor performance shown by institutions is symptomatic of what has become a </a:t>
            </a:r>
            <a:r>
              <a:rPr lang="en-US" sz="2400" b="1" dirty="0" smtClean="0"/>
              <a:t>major information management crisis</a:t>
            </a:r>
            <a:r>
              <a:rPr lang="en-US" sz="2400" dirty="0" smtClean="0"/>
              <a:t>. </a:t>
            </a:r>
            <a:r>
              <a:rPr lang="en-CA" sz="2400" dirty="0" smtClean="0"/>
              <a:t>A crisis that is only exacerbated with the pace of technological developments. Access to information has become hostage to this crisis and is about to become its victim. There is currently no universal and horizontal approach to managing or accessing information within government. Some institutions don’t even know exactly what information they are holding.”</a:t>
            </a:r>
            <a:endParaRPr lang="en-CA"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200" dirty="0" smtClean="0"/>
              <a:t>La </a:t>
            </a:r>
            <a:r>
              <a:rPr lang="en-CA" sz="3200" dirty="0" err="1" smtClean="0"/>
              <a:t>risposta</a:t>
            </a:r>
            <a:r>
              <a:rPr lang="en-CA" sz="3200" dirty="0" smtClean="0"/>
              <a:t> non è </a:t>
            </a:r>
            <a:r>
              <a:rPr lang="en-CA" sz="3200" dirty="0" err="1" smtClean="0"/>
              <a:t>legislazione</a:t>
            </a:r>
            <a:r>
              <a:rPr lang="en-CA" sz="3200" dirty="0" smtClean="0"/>
              <a:t>, ma policy</a:t>
            </a:r>
            <a:endParaRPr lang="en-CA" sz="3200" dirty="0"/>
          </a:p>
        </p:txBody>
      </p:sp>
      <p:sp>
        <p:nvSpPr>
          <p:cNvPr id="3" name="Content Placeholder 2"/>
          <p:cNvSpPr>
            <a:spLocks noGrp="1"/>
          </p:cNvSpPr>
          <p:nvPr>
            <p:ph idx="1"/>
          </p:nvPr>
        </p:nvSpPr>
        <p:spPr/>
        <p:txBody>
          <a:bodyPr/>
          <a:lstStyle/>
          <a:p>
            <a:pPr>
              <a:buNone/>
            </a:pPr>
            <a:r>
              <a:rPr lang="en-CA" sz="2400" b="1" dirty="0" smtClean="0">
                <a:solidFill>
                  <a:srgbClr val="C00000"/>
                </a:solidFill>
              </a:rPr>
              <a:t>La </a:t>
            </a:r>
            <a:r>
              <a:rPr lang="en-CA" sz="2400" b="1" dirty="0" err="1" smtClean="0">
                <a:solidFill>
                  <a:srgbClr val="C00000"/>
                </a:solidFill>
              </a:rPr>
              <a:t>legislazione</a:t>
            </a:r>
            <a:r>
              <a:rPr lang="en-CA" sz="2400" b="1" dirty="0" smtClean="0">
                <a:solidFill>
                  <a:srgbClr val="C00000"/>
                </a:solidFill>
              </a:rPr>
              <a:t> </a:t>
            </a:r>
            <a:r>
              <a:rPr lang="en-CA" sz="2400" b="1" dirty="0" err="1" smtClean="0">
                <a:solidFill>
                  <a:srgbClr val="C00000"/>
                </a:solidFill>
              </a:rPr>
              <a:t>deve</a:t>
            </a:r>
            <a:r>
              <a:rPr lang="en-CA" sz="2400" b="1" dirty="0" smtClean="0">
                <a:solidFill>
                  <a:srgbClr val="C00000"/>
                </a:solidFill>
              </a:rPr>
              <a:t> </a:t>
            </a:r>
            <a:r>
              <a:rPr lang="en-CA" sz="2400" b="1" dirty="0" err="1" smtClean="0">
                <a:solidFill>
                  <a:srgbClr val="C00000"/>
                </a:solidFill>
              </a:rPr>
              <a:t>fornire</a:t>
            </a:r>
            <a:r>
              <a:rPr lang="en-CA" sz="2400" b="1" dirty="0" smtClean="0">
                <a:solidFill>
                  <a:srgbClr val="C00000"/>
                </a:solidFill>
              </a:rPr>
              <a:t> un </a:t>
            </a:r>
            <a:r>
              <a:rPr lang="en-CA" sz="2400" b="1" dirty="0" err="1" smtClean="0">
                <a:solidFill>
                  <a:srgbClr val="C00000"/>
                </a:solidFill>
              </a:rPr>
              <a:t>quadro</a:t>
            </a:r>
            <a:r>
              <a:rPr lang="en-CA" sz="2400" b="1" dirty="0" smtClean="0">
                <a:solidFill>
                  <a:srgbClr val="C00000"/>
                </a:solidFill>
              </a:rPr>
              <a:t> stabile </a:t>
            </a:r>
            <a:r>
              <a:rPr lang="en-CA" sz="2400" b="1" dirty="0" err="1" smtClean="0">
                <a:solidFill>
                  <a:srgbClr val="C00000"/>
                </a:solidFill>
              </a:rPr>
              <a:t>di</a:t>
            </a:r>
            <a:r>
              <a:rPr lang="en-CA" sz="2400" b="1" dirty="0" smtClean="0">
                <a:solidFill>
                  <a:srgbClr val="C00000"/>
                </a:solidFill>
              </a:rPr>
              <a:t> </a:t>
            </a:r>
            <a:r>
              <a:rPr lang="en-CA" sz="2400" b="1" dirty="0" err="1" smtClean="0">
                <a:solidFill>
                  <a:srgbClr val="C00000"/>
                </a:solidFill>
              </a:rPr>
              <a:t>principi</a:t>
            </a:r>
            <a:r>
              <a:rPr lang="en-CA" sz="2400" dirty="0" smtClean="0"/>
              <a:t>.  </a:t>
            </a:r>
            <a:r>
              <a:rPr lang="en-CA" sz="2400" dirty="0" err="1" smtClean="0"/>
              <a:t>Nel</a:t>
            </a:r>
            <a:r>
              <a:rPr lang="en-CA" sz="2400" dirty="0" smtClean="0"/>
              <a:t> </a:t>
            </a:r>
            <a:r>
              <a:rPr lang="en-CA" sz="2400" dirty="0" err="1" smtClean="0"/>
              <a:t>contesto</a:t>
            </a:r>
            <a:r>
              <a:rPr lang="en-CA" sz="2400" dirty="0" smtClean="0"/>
              <a:t> </a:t>
            </a:r>
            <a:r>
              <a:rPr lang="en-CA" sz="2400" dirty="0" err="1" smtClean="0"/>
              <a:t>della</a:t>
            </a:r>
            <a:r>
              <a:rPr lang="en-CA" sz="2400" dirty="0" smtClean="0"/>
              <a:t> </a:t>
            </a:r>
            <a:r>
              <a:rPr lang="en-CA" sz="2400" dirty="0" err="1" smtClean="0"/>
              <a:t>legislazione</a:t>
            </a:r>
            <a:r>
              <a:rPr lang="en-CA" sz="2400" dirty="0" smtClean="0"/>
              <a:t>, </a:t>
            </a:r>
            <a:r>
              <a:rPr lang="en-CA" sz="2400" b="1" dirty="0" err="1" smtClean="0">
                <a:solidFill>
                  <a:srgbClr val="C00000"/>
                </a:solidFill>
              </a:rPr>
              <a:t>politiche</a:t>
            </a:r>
            <a:r>
              <a:rPr lang="en-CA" sz="2400" dirty="0" smtClean="0"/>
              <a:t>, </a:t>
            </a:r>
            <a:r>
              <a:rPr lang="en-CA" sz="2400" b="1" dirty="0" err="1" smtClean="0">
                <a:solidFill>
                  <a:srgbClr val="C00000"/>
                </a:solidFill>
              </a:rPr>
              <a:t>strategie</a:t>
            </a:r>
            <a:r>
              <a:rPr lang="en-CA" sz="2400" dirty="0" smtClean="0"/>
              <a:t> e </a:t>
            </a:r>
            <a:r>
              <a:rPr lang="en-CA" sz="2400" b="1" dirty="0" smtClean="0">
                <a:solidFill>
                  <a:srgbClr val="C00000"/>
                </a:solidFill>
              </a:rPr>
              <a:t>procedure</a:t>
            </a:r>
            <a:r>
              <a:rPr lang="en-CA" sz="2400" dirty="0" smtClean="0"/>
              <a:t> </a:t>
            </a:r>
            <a:r>
              <a:rPr lang="en-CA" sz="2400" dirty="0" err="1" smtClean="0"/>
              <a:t>devono</a:t>
            </a:r>
            <a:r>
              <a:rPr lang="en-CA" sz="2400" dirty="0" smtClean="0"/>
              <a:t> </a:t>
            </a:r>
            <a:r>
              <a:rPr lang="en-CA" sz="2400" dirty="0" err="1" smtClean="0"/>
              <a:t>assicurare</a:t>
            </a:r>
            <a:r>
              <a:rPr lang="en-CA" sz="2400" dirty="0" smtClean="0"/>
              <a:t> </a:t>
            </a:r>
            <a:r>
              <a:rPr lang="en-CA" sz="2400" dirty="0" err="1" smtClean="0"/>
              <a:t>l’approccio</a:t>
            </a:r>
            <a:r>
              <a:rPr lang="en-CA" sz="2400" dirty="0" smtClean="0"/>
              <a:t> </a:t>
            </a:r>
            <a:r>
              <a:rPr lang="en-CA" sz="2400" dirty="0" err="1" smtClean="0"/>
              <a:t>orizzontale</a:t>
            </a:r>
            <a:r>
              <a:rPr lang="en-CA" sz="2400" dirty="0" smtClean="0"/>
              <a:t> </a:t>
            </a:r>
            <a:r>
              <a:rPr lang="en-CA" sz="2400" dirty="0" err="1" smtClean="0"/>
              <a:t>coerente</a:t>
            </a:r>
            <a:r>
              <a:rPr lang="en-CA" sz="2400" dirty="0" smtClean="0"/>
              <a:t> e continuo, </a:t>
            </a:r>
            <a:r>
              <a:rPr lang="en-CA" sz="2400" dirty="0" err="1" smtClean="0"/>
              <a:t>sia</a:t>
            </a:r>
            <a:r>
              <a:rPr lang="en-CA" sz="2400" dirty="0" smtClean="0"/>
              <a:t> </a:t>
            </a:r>
            <a:r>
              <a:rPr lang="en-CA" sz="2400" dirty="0" err="1" smtClean="0"/>
              <a:t>all’interno</a:t>
            </a:r>
            <a:r>
              <a:rPr lang="en-CA" sz="2400" dirty="0" smtClean="0"/>
              <a:t> </a:t>
            </a:r>
            <a:r>
              <a:rPr lang="en-CA" sz="2400" dirty="0" err="1" smtClean="0"/>
              <a:t>di</a:t>
            </a:r>
            <a:r>
              <a:rPr lang="en-CA" sz="2400" dirty="0" smtClean="0"/>
              <a:t> </a:t>
            </a:r>
            <a:r>
              <a:rPr lang="en-CA" sz="2400" dirty="0" err="1" smtClean="0"/>
              <a:t>ciascuna</a:t>
            </a:r>
            <a:r>
              <a:rPr lang="en-CA" sz="2400" dirty="0" smtClean="0"/>
              <a:t> </a:t>
            </a:r>
            <a:r>
              <a:rPr lang="en-CA" sz="2400" dirty="0" err="1" smtClean="0"/>
              <a:t>istituzione</a:t>
            </a:r>
            <a:r>
              <a:rPr lang="en-CA" sz="2400" dirty="0" smtClean="0"/>
              <a:t> o </a:t>
            </a:r>
            <a:r>
              <a:rPr lang="en-CA" sz="2400" dirty="0" err="1" smtClean="0"/>
              <a:t>ente</a:t>
            </a:r>
            <a:r>
              <a:rPr lang="en-CA" sz="2400" dirty="0" smtClean="0"/>
              <a:t> </a:t>
            </a:r>
            <a:r>
              <a:rPr lang="en-CA" sz="2400" dirty="0" err="1" smtClean="0"/>
              <a:t>che</a:t>
            </a:r>
            <a:r>
              <a:rPr lang="en-CA" sz="2400" dirty="0" smtClean="0"/>
              <a:t> </a:t>
            </a:r>
            <a:r>
              <a:rPr lang="en-CA" sz="2400" dirty="0" err="1" smtClean="0"/>
              <a:t>tra</a:t>
            </a:r>
            <a:r>
              <a:rPr lang="en-CA" sz="2400" dirty="0" smtClean="0"/>
              <a:t> </a:t>
            </a:r>
            <a:r>
              <a:rPr lang="en-CA" sz="2400" dirty="0" err="1" smtClean="0"/>
              <a:t>di</a:t>
            </a:r>
            <a:r>
              <a:rPr lang="en-CA" sz="2400" dirty="0" smtClean="0"/>
              <a:t> </a:t>
            </a:r>
            <a:r>
              <a:rPr lang="en-CA" sz="2400" dirty="0" err="1" smtClean="0"/>
              <a:t>loro</a:t>
            </a:r>
            <a:r>
              <a:rPr lang="en-CA" sz="2400" dirty="0" smtClean="0"/>
              <a:t>, </a:t>
            </a:r>
            <a:r>
              <a:rPr lang="en-CA" sz="2400" dirty="0" err="1" smtClean="0"/>
              <a:t>che</a:t>
            </a:r>
            <a:r>
              <a:rPr lang="en-CA" sz="2400" dirty="0" smtClean="0"/>
              <a:t> </a:t>
            </a:r>
            <a:r>
              <a:rPr lang="en-CA" sz="2400" dirty="0" err="1" smtClean="0"/>
              <a:t>l’Information</a:t>
            </a:r>
            <a:r>
              <a:rPr lang="en-CA" sz="2400" dirty="0" smtClean="0"/>
              <a:t> Commissioner del Canada </a:t>
            </a:r>
            <a:r>
              <a:rPr lang="en-CA" sz="2400" dirty="0" err="1" smtClean="0"/>
              <a:t>considera</a:t>
            </a:r>
            <a:r>
              <a:rPr lang="en-CA" sz="2400" dirty="0" smtClean="0"/>
              <a:t> </a:t>
            </a:r>
            <a:r>
              <a:rPr lang="en-CA" sz="2400" dirty="0" err="1" smtClean="0"/>
              <a:t>necessario</a:t>
            </a:r>
            <a:endParaRPr lang="en-CA" sz="2400" dirty="0" smtClean="0"/>
          </a:p>
          <a:p>
            <a:pPr>
              <a:buNone/>
            </a:pPr>
            <a:r>
              <a:rPr lang="en-CA" sz="2400" dirty="0" smtClean="0"/>
              <a:t>Di </a:t>
            </a:r>
            <a:r>
              <a:rPr lang="en-CA" sz="2400" dirty="0" err="1" smtClean="0"/>
              <a:t>conseguenza</a:t>
            </a:r>
            <a:r>
              <a:rPr lang="en-CA" sz="2400" dirty="0" smtClean="0"/>
              <a:t>, </a:t>
            </a:r>
            <a:r>
              <a:rPr lang="en-CA" sz="2400" b="1" dirty="0" smtClean="0"/>
              <a:t>Library and Archives Canada </a:t>
            </a:r>
            <a:r>
              <a:rPr lang="en-CA" sz="2400" dirty="0" smtClean="0"/>
              <a:t>ha </a:t>
            </a:r>
            <a:r>
              <a:rPr lang="en-CA" sz="2400" dirty="0" err="1" smtClean="0"/>
              <a:t>pubblicato</a:t>
            </a:r>
            <a:r>
              <a:rPr lang="en-CA" sz="2400" dirty="0" smtClean="0"/>
              <a:t> </a:t>
            </a:r>
            <a:r>
              <a:rPr lang="en-CA" sz="2400" dirty="0" err="1" smtClean="0"/>
              <a:t>una</a:t>
            </a:r>
            <a:r>
              <a:rPr lang="en-CA" sz="2400" dirty="0" smtClean="0"/>
              <a:t> </a:t>
            </a:r>
            <a:r>
              <a:rPr lang="en-CA" sz="2400" dirty="0" err="1" smtClean="0"/>
              <a:t>serie</a:t>
            </a:r>
            <a:r>
              <a:rPr lang="en-CA" sz="2400" dirty="0" smtClean="0"/>
              <a:t> </a:t>
            </a:r>
            <a:r>
              <a:rPr lang="en-CA" sz="2400" dirty="0" err="1" smtClean="0"/>
              <a:t>di</a:t>
            </a:r>
            <a:r>
              <a:rPr lang="en-CA" sz="2400" dirty="0" smtClean="0"/>
              <a:t> policies e </a:t>
            </a:r>
            <a:r>
              <a:rPr lang="en-CA" sz="2400" dirty="0" err="1" smtClean="0"/>
              <a:t>linee</a:t>
            </a:r>
            <a:r>
              <a:rPr lang="en-CA" sz="2400" dirty="0" smtClean="0"/>
              <a:t> </a:t>
            </a:r>
            <a:r>
              <a:rPr lang="en-CA" sz="2400" dirty="0" err="1" smtClean="0"/>
              <a:t>guida</a:t>
            </a:r>
            <a:r>
              <a:rPr lang="en-CA" sz="2400" dirty="0" smtClean="0"/>
              <a:t>:  </a:t>
            </a:r>
            <a:r>
              <a:rPr lang="en-CA" sz="2400" dirty="0" smtClean="0">
                <a:hlinkClick r:id="rId2"/>
              </a:rPr>
              <a:t>http://www.lac-bac.gc.ca/digital-initiatives/012018-2000-e.html</a:t>
            </a:r>
            <a:r>
              <a:rPr lang="en-CA" sz="2400" dirty="0" smtClean="0"/>
              <a:t> </a:t>
            </a:r>
            <a:endParaRPr lang="en-CA"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Approcci</a:t>
            </a:r>
            <a:r>
              <a:rPr lang="en-CA" dirty="0" smtClean="0"/>
              <a:t> </a:t>
            </a:r>
            <a:r>
              <a:rPr lang="en-CA" dirty="0" err="1" smtClean="0"/>
              <a:t>simili</a:t>
            </a:r>
            <a:endParaRPr lang="en-CA" dirty="0"/>
          </a:p>
        </p:txBody>
      </p:sp>
      <p:sp>
        <p:nvSpPr>
          <p:cNvPr id="3" name="Content Placeholder 2"/>
          <p:cNvSpPr>
            <a:spLocks noGrp="1"/>
          </p:cNvSpPr>
          <p:nvPr>
            <p:ph idx="1"/>
          </p:nvPr>
        </p:nvSpPr>
        <p:spPr/>
        <p:txBody>
          <a:bodyPr/>
          <a:lstStyle/>
          <a:p>
            <a:pPr>
              <a:buNone/>
            </a:pPr>
            <a:r>
              <a:rPr lang="en-CA" sz="1800" b="1" dirty="0" smtClean="0"/>
              <a:t>The National Archives of the UK </a:t>
            </a:r>
            <a:r>
              <a:rPr lang="en-CA" sz="1800" dirty="0" smtClean="0"/>
              <a:t>ha </a:t>
            </a:r>
            <a:r>
              <a:rPr lang="en-CA" sz="1800" dirty="0" err="1" smtClean="0"/>
              <a:t>rilasciato</a:t>
            </a:r>
            <a:r>
              <a:rPr lang="en-CA" sz="1800" dirty="0" smtClean="0"/>
              <a:t> in </a:t>
            </a:r>
            <a:r>
              <a:rPr lang="en-CA" sz="1800" dirty="0" err="1" smtClean="0"/>
              <a:t>marzo</a:t>
            </a:r>
            <a:r>
              <a:rPr lang="en-CA" sz="1800" dirty="0" smtClean="0"/>
              <a:t> un </a:t>
            </a:r>
            <a:r>
              <a:rPr lang="en-CA" sz="1800" dirty="0" err="1" smtClean="0"/>
              <a:t>documento</a:t>
            </a:r>
            <a:r>
              <a:rPr lang="en-CA" sz="1800" dirty="0" smtClean="0"/>
              <a:t> in </a:t>
            </a:r>
            <a:r>
              <a:rPr lang="en-CA" sz="1800" dirty="0" err="1" smtClean="0"/>
              <a:t>bozza</a:t>
            </a:r>
            <a:r>
              <a:rPr lang="en-CA" sz="1800" dirty="0" smtClean="0"/>
              <a:t> </a:t>
            </a:r>
            <a:r>
              <a:rPr lang="en-CA" sz="1800" dirty="0" err="1" smtClean="0"/>
              <a:t>che</a:t>
            </a:r>
            <a:r>
              <a:rPr lang="en-CA" sz="1800" dirty="0" smtClean="0"/>
              <a:t> </a:t>
            </a:r>
            <a:r>
              <a:rPr lang="en-CA" sz="1800" dirty="0" err="1" smtClean="0"/>
              <a:t>guida</a:t>
            </a:r>
            <a:r>
              <a:rPr lang="en-CA" sz="1800" dirty="0" smtClean="0"/>
              <a:t> </a:t>
            </a:r>
            <a:r>
              <a:rPr lang="en-CA" sz="1800" dirty="0" err="1" smtClean="0"/>
              <a:t>archivi</a:t>
            </a:r>
            <a:r>
              <a:rPr lang="en-CA" sz="1800" dirty="0" smtClean="0"/>
              <a:t> e </a:t>
            </a:r>
            <a:r>
              <a:rPr lang="en-CA" sz="1800" dirty="0" err="1" smtClean="0"/>
              <a:t>organizzazioni</a:t>
            </a:r>
            <a:r>
              <a:rPr lang="en-CA" sz="1800" dirty="0" smtClean="0"/>
              <a:t> </a:t>
            </a:r>
            <a:r>
              <a:rPr lang="en-CA" sz="1800" dirty="0" err="1" smtClean="0"/>
              <a:t>che</a:t>
            </a:r>
            <a:r>
              <a:rPr lang="en-CA" sz="1800" dirty="0" smtClean="0"/>
              <a:t> </a:t>
            </a:r>
            <a:r>
              <a:rPr lang="en-CA" sz="1800" dirty="0" err="1" smtClean="0"/>
              <a:t>intendono</a:t>
            </a:r>
            <a:r>
              <a:rPr lang="en-CA" sz="1800" dirty="0" smtClean="0"/>
              <a:t> </a:t>
            </a:r>
            <a:r>
              <a:rPr lang="en-CA" sz="1800" dirty="0" err="1" smtClean="0"/>
              <a:t>istituire</a:t>
            </a:r>
            <a:r>
              <a:rPr lang="en-CA" sz="1800" dirty="0" smtClean="0"/>
              <a:t> un </a:t>
            </a:r>
            <a:r>
              <a:rPr lang="en-CA" sz="1800" dirty="0" err="1" smtClean="0"/>
              <a:t>proprio</a:t>
            </a:r>
            <a:r>
              <a:rPr lang="en-CA" sz="1800" dirty="0" smtClean="0"/>
              <a:t> </a:t>
            </a:r>
            <a:r>
              <a:rPr lang="en-CA" sz="1800" dirty="0" err="1" smtClean="0"/>
              <a:t>archivio</a:t>
            </a:r>
            <a:r>
              <a:rPr lang="en-CA" sz="1800" dirty="0" smtClean="0"/>
              <a:t> </a:t>
            </a:r>
            <a:r>
              <a:rPr lang="en-CA" sz="1800" dirty="0" err="1" smtClean="0"/>
              <a:t>nello</a:t>
            </a:r>
            <a:r>
              <a:rPr lang="en-CA" sz="1800" dirty="0" smtClean="0"/>
              <a:t> </a:t>
            </a:r>
            <a:r>
              <a:rPr lang="en-CA" sz="1800" dirty="0" err="1" smtClean="0"/>
              <a:t>sviluppare</a:t>
            </a:r>
            <a:r>
              <a:rPr lang="en-CA" sz="1800" dirty="0" smtClean="0"/>
              <a:t> </a:t>
            </a:r>
            <a:r>
              <a:rPr lang="en-CA" sz="1800" dirty="0" err="1" smtClean="0"/>
              <a:t>una</a:t>
            </a:r>
            <a:r>
              <a:rPr lang="en-CA" sz="1800" dirty="0" smtClean="0"/>
              <a:t> </a:t>
            </a:r>
            <a:r>
              <a:rPr lang="en-CA" sz="1800" dirty="0" err="1" smtClean="0"/>
              <a:t>politica</a:t>
            </a:r>
            <a:r>
              <a:rPr lang="en-CA" sz="1800" dirty="0" smtClean="0"/>
              <a:t> </a:t>
            </a:r>
            <a:r>
              <a:rPr lang="en-CA" sz="1800" dirty="0" err="1" smtClean="0"/>
              <a:t>di</a:t>
            </a:r>
            <a:r>
              <a:rPr lang="en-CA" sz="1800" dirty="0" smtClean="0"/>
              <a:t> </a:t>
            </a:r>
            <a:r>
              <a:rPr lang="en-CA" sz="1800" dirty="0" err="1" smtClean="0"/>
              <a:t>conservazione</a:t>
            </a:r>
            <a:r>
              <a:rPr lang="en-CA" sz="1800" dirty="0" smtClean="0"/>
              <a:t>: </a:t>
            </a:r>
            <a:r>
              <a:rPr lang="en-CA" sz="1800" dirty="0" smtClean="0">
                <a:hlinkClick r:id="rId2"/>
              </a:rPr>
              <a:t>http://www.nationalarchives.gov.uk/information-management/projects-and-work/policy-guidance.htm</a:t>
            </a:r>
            <a:endParaRPr lang="en-CA" sz="1800" dirty="0" smtClean="0"/>
          </a:p>
          <a:p>
            <a:pPr>
              <a:buNone/>
            </a:pPr>
            <a:r>
              <a:rPr lang="en-CA" sz="1800" dirty="0" smtClean="0"/>
              <a:t>	</a:t>
            </a:r>
            <a:r>
              <a:rPr lang="en-CA" sz="1800" dirty="0" err="1" smtClean="0"/>
              <a:t>Questo</a:t>
            </a:r>
            <a:r>
              <a:rPr lang="en-CA" sz="1800" dirty="0" smtClean="0"/>
              <a:t> </a:t>
            </a:r>
            <a:r>
              <a:rPr lang="en-CA" sz="1800" dirty="0" err="1" smtClean="0"/>
              <a:t>documento</a:t>
            </a:r>
            <a:r>
              <a:rPr lang="en-CA" sz="1800" dirty="0" smtClean="0"/>
              <a:t> </a:t>
            </a:r>
            <a:r>
              <a:rPr lang="en-CA" sz="1800" dirty="0" err="1" smtClean="0"/>
              <a:t>fa</a:t>
            </a:r>
            <a:r>
              <a:rPr lang="en-CA" sz="1800" dirty="0" smtClean="0"/>
              <a:t> </a:t>
            </a:r>
            <a:r>
              <a:rPr lang="en-CA" sz="1800" dirty="0" err="1" smtClean="0"/>
              <a:t>riferimento</a:t>
            </a:r>
            <a:r>
              <a:rPr lang="en-CA" sz="1800" dirty="0" smtClean="0"/>
              <a:t> a </a:t>
            </a:r>
            <a:r>
              <a:rPr lang="en-CA" sz="1800" dirty="0" err="1" smtClean="0"/>
              <a:t>molte</a:t>
            </a:r>
            <a:r>
              <a:rPr lang="en-CA" sz="1800" dirty="0" smtClean="0"/>
              <a:t> </a:t>
            </a:r>
            <a:r>
              <a:rPr lang="en-CA" sz="1800" dirty="0" err="1" smtClean="0"/>
              <a:t>linee</a:t>
            </a:r>
            <a:r>
              <a:rPr lang="en-CA" sz="1800" dirty="0" smtClean="0"/>
              <a:t> </a:t>
            </a:r>
            <a:r>
              <a:rPr lang="en-CA" sz="1800" dirty="0" err="1" smtClean="0"/>
              <a:t>guida</a:t>
            </a:r>
            <a:r>
              <a:rPr lang="en-CA" sz="1800" dirty="0" smtClean="0"/>
              <a:t> per </a:t>
            </a:r>
            <a:r>
              <a:rPr lang="en-CA" sz="1800" dirty="0" err="1" smtClean="0"/>
              <a:t>politiche</a:t>
            </a:r>
            <a:r>
              <a:rPr lang="en-CA" sz="1800" dirty="0" smtClean="0"/>
              <a:t> </a:t>
            </a:r>
            <a:r>
              <a:rPr lang="en-CA" sz="1800" dirty="0" err="1" smtClean="0"/>
              <a:t>di</a:t>
            </a:r>
            <a:r>
              <a:rPr lang="en-CA" sz="1800" dirty="0" smtClean="0"/>
              <a:t> </a:t>
            </a:r>
            <a:r>
              <a:rPr lang="en-CA" sz="1800" dirty="0" err="1" smtClean="0"/>
              <a:t>conservazione</a:t>
            </a:r>
            <a:r>
              <a:rPr lang="en-CA" sz="1800" dirty="0" smtClean="0"/>
              <a:t>, </a:t>
            </a:r>
            <a:r>
              <a:rPr lang="en-CA" sz="1800" dirty="0" err="1" smtClean="0"/>
              <a:t>tra</a:t>
            </a:r>
            <a:r>
              <a:rPr lang="en-CA" sz="1800" dirty="0" smtClean="0"/>
              <a:t> cui </a:t>
            </a:r>
            <a:r>
              <a:rPr lang="en-CA" sz="1800" dirty="0" err="1" smtClean="0"/>
              <a:t>quelle</a:t>
            </a:r>
            <a:r>
              <a:rPr lang="en-CA" sz="1800" dirty="0" smtClean="0"/>
              <a:t> </a:t>
            </a:r>
            <a:r>
              <a:rPr lang="en-CA" sz="1800" dirty="0" err="1" smtClean="0"/>
              <a:t>di</a:t>
            </a:r>
            <a:r>
              <a:rPr lang="en-CA" sz="1800" dirty="0" smtClean="0"/>
              <a:t> InterPARES.</a:t>
            </a:r>
          </a:p>
          <a:p>
            <a:pPr>
              <a:buNone/>
            </a:pPr>
            <a:r>
              <a:rPr lang="en-CA" sz="1800" b="1" dirty="0" err="1" smtClean="0"/>
              <a:t>L’American</a:t>
            </a:r>
            <a:r>
              <a:rPr lang="en-CA" sz="1800" b="1" dirty="0" smtClean="0"/>
              <a:t> Council for Technology </a:t>
            </a:r>
            <a:r>
              <a:rPr lang="en-CA" sz="1800" dirty="0" smtClean="0"/>
              <a:t>e </a:t>
            </a:r>
            <a:r>
              <a:rPr lang="en-CA" sz="1800" dirty="0" err="1" smtClean="0"/>
              <a:t>l’</a:t>
            </a:r>
            <a:r>
              <a:rPr lang="en-CA" sz="1800" b="1" dirty="0" err="1" smtClean="0"/>
              <a:t>Industry</a:t>
            </a:r>
            <a:r>
              <a:rPr lang="en-CA" sz="1800" b="1" dirty="0" smtClean="0"/>
              <a:t> Advisory Council</a:t>
            </a:r>
            <a:r>
              <a:rPr lang="en-CA" sz="1800" dirty="0" smtClean="0"/>
              <a:t> </a:t>
            </a:r>
            <a:r>
              <a:rPr lang="en-CA" sz="1800" dirty="0" err="1" smtClean="0"/>
              <a:t>hanno</a:t>
            </a:r>
            <a:r>
              <a:rPr lang="en-CA" sz="1800" dirty="0" smtClean="0"/>
              <a:t> </a:t>
            </a:r>
            <a:r>
              <a:rPr lang="en-CA" sz="1800" dirty="0" err="1" smtClean="0"/>
              <a:t>rilasciato</a:t>
            </a:r>
            <a:r>
              <a:rPr lang="en-CA" sz="1800" dirty="0" smtClean="0"/>
              <a:t> in </a:t>
            </a:r>
            <a:r>
              <a:rPr lang="en-CA" sz="1800" dirty="0" err="1" smtClean="0"/>
              <a:t>aprile</a:t>
            </a:r>
            <a:r>
              <a:rPr lang="en-CA" sz="1800" dirty="0" smtClean="0"/>
              <a:t> </a:t>
            </a:r>
            <a:r>
              <a:rPr lang="en-CA" sz="1800" dirty="0" err="1" smtClean="0"/>
              <a:t>una</a:t>
            </a:r>
            <a:r>
              <a:rPr lang="en-CA" sz="1800" dirty="0" smtClean="0"/>
              <a:t> </a:t>
            </a:r>
            <a:r>
              <a:rPr lang="en-CA" sz="1800" dirty="0" err="1" smtClean="0"/>
              <a:t>bozza</a:t>
            </a:r>
            <a:r>
              <a:rPr lang="en-CA" sz="1800" dirty="0" smtClean="0"/>
              <a:t> </a:t>
            </a:r>
            <a:r>
              <a:rPr lang="en-CA" sz="1800" dirty="0" err="1" smtClean="0"/>
              <a:t>di</a:t>
            </a:r>
            <a:r>
              <a:rPr lang="en-CA" sz="1800" dirty="0" smtClean="0"/>
              <a:t> policy per </a:t>
            </a:r>
            <a:r>
              <a:rPr lang="en-CA" sz="1800" dirty="0" err="1" smtClean="0"/>
              <a:t>l’uso</a:t>
            </a:r>
            <a:r>
              <a:rPr lang="en-CA" sz="1800" dirty="0" smtClean="0"/>
              <a:t> </a:t>
            </a:r>
            <a:r>
              <a:rPr lang="en-CA" sz="1800" dirty="0" err="1" smtClean="0"/>
              <a:t>di</a:t>
            </a:r>
            <a:r>
              <a:rPr lang="en-CA" sz="1800" dirty="0" smtClean="0"/>
              <a:t> social media </a:t>
            </a:r>
            <a:r>
              <a:rPr lang="en-CA" sz="1800" dirty="0" err="1" smtClean="0"/>
              <a:t>che</a:t>
            </a:r>
            <a:r>
              <a:rPr lang="en-CA" sz="1800" dirty="0" smtClean="0"/>
              <a:t>, </a:t>
            </a:r>
            <a:r>
              <a:rPr lang="en-CA" sz="1800" dirty="0" err="1" smtClean="0"/>
              <a:t>diversamente</a:t>
            </a:r>
            <a:r>
              <a:rPr lang="en-CA" sz="1800" dirty="0" smtClean="0"/>
              <a:t> </a:t>
            </a:r>
            <a:r>
              <a:rPr lang="en-CA" sz="1800" dirty="0" err="1" smtClean="0"/>
              <a:t>dalle</a:t>
            </a:r>
            <a:r>
              <a:rPr lang="en-CA" sz="1800" dirty="0" smtClean="0"/>
              <a:t> </a:t>
            </a:r>
            <a:r>
              <a:rPr lang="en-CA" sz="1800" dirty="0" err="1" smtClean="0"/>
              <a:t>molte</a:t>
            </a:r>
            <a:r>
              <a:rPr lang="en-CA" sz="1800" dirty="0" smtClean="0"/>
              <a:t> policies </a:t>
            </a:r>
            <a:r>
              <a:rPr lang="en-CA" sz="1800" dirty="0" err="1" smtClean="0"/>
              <a:t>di</a:t>
            </a:r>
            <a:r>
              <a:rPr lang="en-CA" sz="1800" dirty="0" smtClean="0"/>
              <a:t> </a:t>
            </a:r>
            <a:r>
              <a:rPr lang="en-CA" sz="1800" dirty="0" err="1" smtClean="0"/>
              <a:t>piccole</a:t>
            </a:r>
            <a:r>
              <a:rPr lang="en-CA" sz="1800" dirty="0" smtClean="0"/>
              <a:t> e </a:t>
            </a:r>
            <a:r>
              <a:rPr lang="en-CA" sz="1800" dirty="0" err="1" smtClean="0"/>
              <a:t>grandi</a:t>
            </a:r>
            <a:r>
              <a:rPr lang="en-CA" sz="1800" dirty="0" smtClean="0"/>
              <a:t> </a:t>
            </a:r>
            <a:r>
              <a:rPr lang="en-CA" sz="1800" dirty="0" err="1" smtClean="0"/>
              <a:t>organizzazioni</a:t>
            </a:r>
            <a:r>
              <a:rPr lang="en-CA" sz="1800" dirty="0" smtClean="0"/>
              <a:t>, come la National Library of Australia, </a:t>
            </a:r>
            <a:r>
              <a:rPr lang="en-CA" sz="1800" dirty="0" err="1" smtClean="0"/>
              <a:t>discute</a:t>
            </a:r>
            <a:r>
              <a:rPr lang="en-CA" sz="1800" dirty="0" smtClean="0"/>
              <a:t> la </a:t>
            </a:r>
            <a:r>
              <a:rPr lang="en-CA" sz="1800" dirty="0" err="1" smtClean="0"/>
              <a:t>conservazione</a:t>
            </a:r>
            <a:r>
              <a:rPr lang="en-CA" sz="1800" dirty="0" smtClean="0"/>
              <a:t> </a:t>
            </a:r>
            <a:r>
              <a:rPr lang="en-CA" sz="1800" dirty="0" err="1" smtClean="0"/>
              <a:t>dei</a:t>
            </a:r>
            <a:r>
              <a:rPr lang="en-CA" sz="1800" dirty="0" smtClean="0"/>
              <a:t> </a:t>
            </a:r>
            <a:r>
              <a:rPr lang="en-CA" sz="1800" dirty="0" err="1" smtClean="0"/>
              <a:t>documenti</a:t>
            </a:r>
            <a:r>
              <a:rPr lang="en-CA" sz="1800" dirty="0" smtClean="0"/>
              <a:t> </a:t>
            </a:r>
            <a:r>
              <a:rPr lang="en-CA" sz="1800" dirty="0" err="1" smtClean="0"/>
              <a:t>prodotti</a:t>
            </a:r>
            <a:r>
              <a:rPr lang="en-CA" sz="1800" dirty="0" smtClean="0"/>
              <a:t> </a:t>
            </a:r>
            <a:r>
              <a:rPr lang="en-CA" sz="1800" dirty="0" err="1" smtClean="0"/>
              <a:t>usando</a:t>
            </a:r>
            <a:r>
              <a:rPr lang="en-CA" sz="1800" dirty="0" smtClean="0"/>
              <a:t> social media:</a:t>
            </a:r>
          </a:p>
          <a:p>
            <a:pPr>
              <a:buNone/>
            </a:pPr>
            <a:r>
              <a:rPr lang="en-CA" sz="1800" dirty="0" smtClean="0">
                <a:hlinkClick r:id="rId3"/>
              </a:rPr>
              <a:t>http://www.actgov.org/knowledgebank/whitepapers/Documents/Shared%20Interest%20Groups/Collaboration%20and%20Transformation%20SIG/Best%20Practices%20of%20Social%20Media%20Records%20Policies%20-%20CT%20SIG%20-%2003-31-11%20(3).pdf</a:t>
            </a:r>
            <a:r>
              <a:rPr lang="en-CA" sz="1800" dirty="0" smtClean="0"/>
              <a:t> </a:t>
            </a:r>
            <a:endParaRPr lang="en-CA"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Linee</a:t>
            </a:r>
            <a:r>
              <a:rPr lang="en-CA" dirty="0" smtClean="0"/>
              <a:t> </a:t>
            </a:r>
            <a:r>
              <a:rPr lang="en-CA" dirty="0" err="1" smtClean="0"/>
              <a:t>guida</a:t>
            </a:r>
            <a:r>
              <a:rPr lang="en-CA" dirty="0" smtClean="0"/>
              <a:t> per </a:t>
            </a:r>
            <a:r>
              <a:rPr lang="en-CA" dirty="0" err="1" smtClean="0"/>
              <a:t>i</a:t>
            </a:r>
            <a:r>
              <a:rPr lang="en-CA" dirty="0" smtClean="0"/>
              <a:t> </a:t>
            </a:r>
            <a:r>
              <a:rPr lang="en-CA" dirty="0" err="1" smtClean="0"/>
              <a:t>produttori</a:t>
            </a:r>
            <a:endParaRPr lang="en-CA" dirty="0"/>
          </a:p>
        </p:txBody>
      </p:sp>
      <p:sp>
        <p:nvSpPr>
          <p:cNvPr id="3" name="Content Placeholder 2"/>
          <p:cNvSpPr>
            <a:spLocks noGrp="1"/>
          </p:cNvSpPr>
          <p:nvPr>
            <p:ph idx="1"/>
          </p:nvPr>
        </p:nvSpPr>
        <p:spPr/>
        <p:txBody>
          <a:bodyPr/>
          <a:lstStyle/>
          <a:p>
            <a:pPr>
              <a:buNone/>
            </a:pPr>
            <a:r>
              <a:rPr lang="en-CA" sz="1800" dirty="0" err="1" smtClean="0"/>
              <a:t>Altre</a:t>
            </a:r>
            <a:r>
              <a:rPr lang="en-CA" sz="1800" dirty="0" smtClean="0"/>
              <a:t> </a:t>
            </a:r>
            <a:r>
              <a:rPr lang="en-CA" sz="1800" dirty="0" err="1" smtClean="0"/>
              <a:t>organizzazioni</a:t>
            </a:r>
            <a:r>
              <a:rPr lang="en-CA" sz="1800" dirty="0" smtClean="0"/>
              <a:t>, come </a:t>
            </a:r>
            <a:r>
              <a:rPr lang="en-CA" sz="1800" dirty="0" err="1" smtClean="0"/>
              <a:t>il</a:t>
            </a:r>
            <a:r>
              <a:rPr lang="en-CA" sz="1800" dirty="0" smtClean="0"/>
              <a:t> National Archives </a:t>
            </a:r>
            <a:r>
              <a:rPr lang="en-CA" sz="1800" dirty="0" err="1" smtClean="0"/>
              <a:t>degli</a:t>
            </a:r>
            <a:r>
              <a:rPr lang="en-CA" sz="1800" dirty="0" smtClean="0"/>
              <a:t> </a:t>
            </a:r>
            <a:r>
              <a:rPr lang="en-CA" sz="1800" dirty="0" err="1" smtClean="0"/>
              <a:t>Stati</a:t>
            </a:r>
            <a:r>
              <a:rPr lang="en-CA" sz="1800" dirty="0" smtClean="0"/>
              <a:t> </a:t>
            </a:r>
            <a:r>
              <a:rPr lang="en-CA" sz="1800" dirty="0" err="1" smtClean="0"/>
              <a:t>Uniti</a:t>
            </a:r>
            <a:r>
              <a:rPr lang="en-CA" sz="1800" dirty="0" smtClean="0"/>
              <a:t> (NARA), </a:t>
            </a:r>
            <a:r>
              <a:rPr lang="en-CA" sz="1800" dirty="0" err="1" smtClean="0"/>
              <a:t>preferiscono</a:t>
            </a:r>
            <a:r>
              <a:rPr lang="en-CA" sz="1800" dirty="0" smtClean="0"/>
              <a:t> </a:t>
            </a:r>
            <a:r>
              <a:rPr lang="en-CA" sz="1800" dirty="0" err="1" smtClean="0"/>
              <a:t>guidare</a:t>
            </a:r>
            <a:r>
              <a:rPr lang="en-CA" sz="1800" dirty="0" smtClean="0"/>
              <a:t> </a:t>
            </a:r>
            <a:r>
              <a:rPr lang="en-CA" sz="1800" dirty="0" err="1" smtClean="0"/>
              <a:t>i</a:t>
            </a:r>
            <a:r>
              <a:rPr lang="en-CA" sz="1800" dirty="0" smtClean="0"/>
              <a:t> </a:t>
            </a:r>
            <a:r>
              <a:rPr lang="en-CA" sz="1800" dirty="0" err="1" smtClean="0"/>
              <a:t>produttori</a:t>
            </a:r>
            <a:r>
              <a:rPr lang="en-CA" sz="1800" dirty="0" smtClean="0"/>
              <a:t> </a:t>
            </a:r>
            <a:r>
              <a:rPr lang="en-CA" sz="1800" dirty="0" err="1" smtClean="0"/>
              <a:t>nell’uso</a:t>
            </a:r>
            <a:r>
              <a:rPr lang="en-CA" sz="1800" dirty="0" smtClean="0"/>
              <a:t> </a:t>
            </a:r>
            <a:r>
              <a:rPr lang="en-CA" sz="1800" dirty="0" err="1" smtClean="0"/>
              <a:t>delle</a:t>
            </a:r>
            <a:r>
              <a:rPr lang="en-CA" sz="1800" dirty="0" smtClean="0"/>
              <a:t> </a:t>
            </a:r>
            <a:r>
              <a:rPr lang="en-CA" sz="1800" dirty="0" err="1" smtClean="0"/>
              <a:t>varie</a:t>
            </a:r>
            <a:r>
              <a:rPr lang="en-CA" sz="1800" dirty="0" smtClean="0"/>
              <a:t> </a:t>
            </a:r>
            <a:r>
              <a:rPr lang="en-CA" sz="1800" dirty="0" err="1" smtClean="0"/>
              <a:t>tecnologie</a:t>
            </a:r>
            <a:r>
              <a:rPr lang="en-CA" sz="1800" dirty="0" smtClean="0"/>
              <a:t>:</a:t>
            </a:r>
          </a:p>
          <a:p>
            <a:pPr>
              <a:buNone/>
            </a:pPr>
            <a:r>
              <a:rPr lang="en-CA" sz="1800" b="1" dirty="0" smtClean="0"/>
              <a:t>Web Publishing:</a:t>
            </a:r>
            <a:r>
              <a:rPr lang="en-CA" sz="1800" dirty="0" smtClean="0"/>
              <a:t> </a:t>
            </a:r>
            <a:r>
              <a:rPr lang="en-CA" sz="1800" dirty="0" err="1" smtClean="0"/>
              <a:t>Piattaforme</a:t>
            </a:r>
            <a:r>
              <a:rPr lang="en-CA" sz="1800" dirty="0" smtClean="0"/>
              <a:t> </a:t>
            </a:r>
            <a:r>
              <a:rPr lang="en-CA" sz="1800" dirty="0" err="1" smtClean="0"/>
              <a:t>usate</a:t>
            </a:r>
            <a:r>
              <a:rPr lang="en-CA" sz="1800" dirty="0" smtClean="0"/>
              <a:t>  per </a:t>
            </a:r>
            <a:r>
              <a:rPr lang="en-CA" sz="1800" dirty="0" err="1" smtClean="0"/>
              <a:t>creare</a:t>
            </a:r>
            <a:r>
              <a:rPr lang="en-CA" sz="1800" dirty="0" smtClean="0"/>
              <a:t>, </a:t>
            </a:r>
            <a:r>
              <a:rPr lang="en-CA" sz="1800" dirty="0" err="1" smtClean="0"/>
              <a:t>pubblicare</a:t>
            </a:r>
            <a:r>
              <a:rPr lang="en-CA" sz="1800" dirty="0" smtClean="0"/>
              <a:t>, e </a:t>
            </a:r>
            <a:r>
              <a:rPr lang="en-CA" sz="1800" dirty="0" err="1" smtClean="0"/>
              <a:t>reusare</a:t>
            </a:r>
            <a:r>
              <a:rPr lang="en-CA" sz="1800" dirty="0" smtClean="0"/>
              <a:t> </a:t>
            </a:r>
            <a:r>
              <a:rPr lang="en-CA" sz="1800" dirty="0" err="1" smtClean="0"/>
              <a:t>contenuti</a:t>
            </a:r>
            <a:r>
              <a:rPr lang="en-CA" sz="1800" dirty="0" smtClean="0"/>
              <a:t>.</a:t>
            </a:r>
          </a:p>
          <a:p>
            <a:pPr>
              <a:buNone/>
            </a:pPr>
            <a:r>
              <a:rPr lang="en-CA" sz="1800" dirty="0" smtClean="0"/>
              <a:t>	</a:t>
            </a:r>
            <a:r>
              <a:rPr lang="en-CA" sz="1800" dirty="0" err="1" smtClean="0"/>
              <a:t>Microblogging</a:t>
            </a:r>
            <a:r>
              <a:rPr lang="en-CA" sz="1800" dirty="0" smtClean="0"/>
              <a:t> (Twitter, </a:t>
            </a:r>
            <a:r>
              <a:rPr lang="en-CA" sz="1800" dirty="0" err="1" smtClean="0"/>
              <a:t>Plurk</a:t>
            </a:r>
            <a:r>
              <a:rPr lang="en-CA" sz="1800" dirty="0" smtClean="0"/>
              <a:t>); Blogs (</a:t>
            </a:r>
            <a:r>
              <a:rPr lang="en-CA" sz="1800" dirty="0" err="1" smtClean="0"/>
              <a:t>WordPress</a:t>
            </a:r>
            <a:r>
              <a:rPr lang="en-CA" sz="1800" dirty="0" smtClean="0"/>
              <a:t>, Blogger); Wikis (</a:t>
            </a:r>
            <a:r>
              <a:rPr lang="en-CA" sz="1800" dirty="0" err="1" smtClean="0"/>
              <a:t>Wikispaces</a:t>
            </a:r>
            <a:r>
              <a:rPr lang="en-CA" sz="1800" dirty="0" smtClean="0"/>
              <a:t>, </a:t>
            </a:r>
            <a:r>
              <a:rPr lang="en-CA" sz="1800" dirty="0" err="1" smtClean="0"/>
              <a:t>PBWiki</a:t>
            </a:r>
            <a:r>
              <a:rPr lang="en-CA" sz="1800" dirty="0" smtClean="0"/>
              <a:t>); </a:t>
            </a:r>
            <a:r>
              <a:rPr lang="en-CA" sz="1800" dirty="0" err="1" smtClean="0"/>
              <a:t>Mashups</a:t>
            </a:r>
            <a:r>
              <a:rPr lang="en-CA" sz="1800" dirty="0" smtClean="0"/>
              <a:t> (Google Maps, </a:t>
            </a:r>
            <a:r>
              <a:rPr lang="en-CA" sz="1800" dirty="0" err="1" smtClean="0"/>
              <a:t>popurls</a:t>
            </a:r>
            <a:r>
              <a:rPr lang="en-CA" sz="1800" dirty="0" smtClean="0"/>
              <a:t>) </a:t>
            </a:r>
          </a:p>
          <a:p>
            <a:pPr>
              <a:buNone/>
            </a:pPr>
            <a:r>
              <a:rPr lang="en-CA" sz="1800" b="1" dirty="0" smtClean="0"/>
              <a:t>Social Networking:</a:t>
            </a:r>
            <a:r>
              <a:rPr lang="en-CA" sz="1800" dirty="0" smtClean="0"/>
              <a:t> </a:t>
            </a:r>
            <a:r>
              <a:rPr lang="en-CA" sz="1800" dirty="0" err="1" smtClean="0"/>
              <a:t>Piattadorme</a:t>
            </a:r>
            <a:r>
              <a:rPr lang="en-CA" sz="1800" dirty="0" smtClean="0"/>
              <a:t> </a:t>
            </a:r>
            <a:r>
              <a:rPr lang="en-CA" sz="1800" dirty="0" err="1" smtClean="0"/>
              <a:t>usate</a:t>
            </a:r>
            <a:r>
              <a:rPr lang="en-CA" sz="1800" dirty="0" smtClean="0"/>
              <a:t> per </a:t>
            </a:r>
            <a:r>
              <a:rPr lang="en-CA" sz="1800" dirty="0" err="1" smtClean="0"/>
              <a:t>fornire</a:t>
            </a:r>
            <a:r>
              <a:rPr lang="en-CA" sz="1800" dirty="0" smtClean="0"/>
              <a:t> </a:t>
            </a:r>
            <a:r>
              <a:rPr lang="en-CA" sz="1800" dirty="0" err="1" smtClean="0"/>
              <a:t>interazione</a:t>
            </a:r>
            <a:r>
              <a:rPr lang="en-CA" sz="1800" dirty="0" smtClean="0"/>
              <a:t> </a:t>
            </a:r>
            <a:r>
              <a:rPr lang="en-CA" sz="1800" dirty="0" err="1" smtClean="0"/>
              <a:t>tra</a:t>
            </a:r>
            <a:r>
              <a:rPr lang="en-CA" sz="1800" dirty="0" smtClean="0"/>
              <a:t> </a:t>
            </a:r>
            <a:r>
              <a:rPr lang="en-CA" sz="1800" dirty="0" err="1" smtClean="0"/>
              <a:t>utenti</a:t>
            </a:r>
            <a:r>
              <a:rPr lang="en-CA" sz="1800" dirty="0" smtClean="0"/>
              <a:t>.</a:t>
            </a:r>
          </a:p>
          <a:p>
            <a:pPr>
              <a:buNone/>
            </a:pPr>
            <a:r>
              <a:rPr lang="en-CA" sz="1800" dirty="0" smtClean="0"/>
              <a:t>	Social Networking tools (</a:t>
            </a:r>
            <a:r>
              <a:rPr lang="en-CA" sz="1800" dirty="0" err="1" smtClean="0"/>
              <a:t>Facebook</a:t>
            </a:r>
            <a:r>
              <a:rPr lang="en-CA" sz="1800" dirty="0" smtClean="0"/>
              <a:t>, LinkedIn); Social Bookmarks (Delicious, </a:t>
            </a:r>
            <a:r>
              <a:rPr lang="en-CA" sz="1800" dirty="0" err="1" smtClean="0"/>
              <a:t>Digg</a:t>
            </a:r>
            <a:r>
              <a:rPr lang="en-CA" sz="1800" dirty="0" smtClean="0"/>
              <a:t>); Virtual Worlds (Second Life, </a:t>
            </a:r>
            <a:r>
              <a:rPr lang="en-CA" sz="1800" dirty="0" err="1" smtClean="0"/>
              <a:t>OpenSim</a:t>
            </a:r>
            <a:r>
              <a:rPr lang="en-CA" sz="1800" dirty="0" smtClean="0"/>
              <a:t>); </a:t>
            </a:r>
            <a:r>
              <a:rPr lang="en-CA" sz="1800" dirty="0" err="1" smtClean="0"/>
              <a:t>Crowdsourcing</a:t>
            </a:r>
            <a:r>
              <a:rPr lang="en-CA" sz="1800" dirty="0" smtClean="0"/>
              <a:t>/Social Voting (</a:t>
            </a:r>
            <a:r>
              <a:rPr lang="en-CA" sz="1800" dirty="0" err="1" smtClean="0"/>
              <a:t>IdeaScale</a:t>
            </a:r>
            <a:r>
              <a:rPr lang="en-CA" sz="1800" dirty="0" smtClean="0"/>
              <a:t>, </a:t>
            </a:r>
            <a:r>
              <a:rPr lang="en-CA" sz="1800" dirty="0" err="1" smtClean="0"/>
              <a:t>Chaordix</a:t>
            </a:r>
            <a:r>
              <a:rPr lang="en-CA" sz="1800" dirty="0" smtClean="0"/>
              <a:t>) </a:t>
            </a:r>
          </a:p>
          <a:p>
            <a:pPr>
              <a:buNone/>
            </a:pPr>
            <a:r>
              <a:rPr lang="en-CA" sz="1800" b="1" dirty="0" smtClean="0"/>
              <a:t>File Sharing/Storage:</a:t>
            </a:r>
            <a:r>
              <a:rPr lang="en-CA" sz="1800" dirty="0" smtClean="0"/>
              <a:t> </a:t>
            </a:r>
            <a:r>
              <a:rPr lang="en-CA" sz="1800" dirty="0" err="1" smtClean="0"/>
              <a:t>Piattaforme</a:t>
            </a:r>
            <a:r>
              <a:rPr lang="en-CA" sz="1800" dirty="0" smtClean="0"/>
              <a:t> per </a:t>
            </a:r>
            <a:r>
              <a:rPr lang="en-CA" sz="1800" dirty="0" err="1" smtClean="0"/>
              <a:t>condividere</a:t>
            </a:r>
            <a:r>
              <a:rPr lang="en-CA" sz="1800" dirty="0" smtClean="0"/>
              <a:t> </a:t>
            </a:r>
            <a:r>
              <a:rPr lang="en-CA" sz="1800" dirty="0" err="1" smtClean="0"/>
              <a:t>contenuti</a:t>
            </a:r>
            <a:r>
              <a:rPr lang="en-CA" sz="1800" dirty="0" smtClean="0"/>
              <a:t>.</a:t>
            </a:r>
          </a:p>
          <a:p>
            <a:pPr>
              <a:buNone/>
            </a:pPr>
            <a:r>
              <a:rPr lang="en-CA" sz="1800" dirty="0" smtClean="0"/>
              <a:t>	Photo Libraries (</a:t>
            </a:r>
            <a:r>
              <a:rPr lang="en-CA" sz="1800" dirty="0" err="1" smtClean="0"/>
              <a:t>Flickr</a:t>
            </a:r>
            <a:r>
              <a:rPr lang="en-CA" sz="1800" dirty="0" smtClean="0"/>
              <a:t>, Picasa); Video Sharing (YouTube, </a:t>
            </a:r>
            <a:r>
              <a:rPr lang="en-CA" sz="1800" dirty="0" err="1" smtClean="0"/>
              <a:t>Vimeo</a:t>
            </a:r>
            <a:r>
              <a:rPr lang="en-CA" sz="1800" dirty="0" smtClean="0"/>
              <a:t>); Storage (Google Docs, Drop.io); Content Management (SharePoint, </a:t>
            </a:r>
            <a:r>
              <a:rPr lang="en-CA" sz="1800" dirty="0" err="1" smtClean="0"/>
              <a:t>Drupal</a:t>
            </a:r>
            <a:r>
              <a:rPr lang="en-CA" sz="1800" dirty="0" smtClean="0"/>
              <a:t>) </a:t>
            </a:r>
          </a:p>
          <a:p>
            <a:pPr>
              <a:buNone/>
            </a:pPr>
            <a:r>
              <a:rPr lang="en-CA" sz="1800" dirty="0" smtClean="0"/>
              <a:t>Ma </a:t>
            </a:r>
            <a:r>
              <a:rPr lang="en-CA" sz="1800" dirty="0" err="1" smtClean="0"/>
              <a:t>il</a:t>
            </a:r>
            <a:r>
              <a:rPr lang="en-CA" sz="1800" dirty="0" smtClean="0"/>
              <a:t> </a:t>
            </a:r>
            <a:r>
              <a:rPr lang="en-CA" sz="1800" dirty="0" err="1" smtClean="0"/>
              <a:t>problema</a:t>
            </a:r>
            <a:r>
              <a:rPr lang="en-CA" sz="1800" dirty="0" smtClean="0"/>
              <a:t> </a:t>
            </a:r>
            <a:r>
              <a:rPr lang="en-CA" sz="1800" dirty="0" err="1" smtClean="0"/>
              <a:t>più</a:t>
            </a:r>
            <a:r>
              <a:rPr lang="en-CA" sz="1800" dirty="0" smtClean="0"/>
              <a:t> </a:t>
            </a:r>
            <a:r>
              <a:rPr lang="en-CA" sz="1800" dirty="0" err="1" smtClean="0"/>
              <a:t>serio</a:t>
            </a:r>
            <a:r>
              <a:rPr lang="en-CA" sz="1800" dirty="0" smtClean="0"/>
              <a:t> è </a:t>
            </a:r>
            <a:r>
              <a:rPr lang="en-CA" sz="1800" dirty="0" err="1" smtClean="0"/>
              <a:t>rappresentato</a:t>
            </a:r>
            <a:r>
              <a:rPr lang="en-CA" sz="1800" dirty="0" smtClean="0"/>
              <a:t> </a:t>
            </a:r>
            <a:r>
              <a:rPr lang="en-CA" sz="1800" dirty="0" err="1" smtClean="0"/>
              <a:t>dal</a:t>
            </a:r>
            <a:r>
              <a:rPr lang="en-CA" sz="1800" dirty="0" smtClean="0"/>
              <a:t> </a:t>
            </a:r>
            <a:r>
              <a:rPr lang="en-CA" sz="1800" b="1" dirty="0" smtClean="0"/>
              <a:t>Cloud Computing, la </a:t>
            </a:r>
            <a:r>
              <a:rPr lang="en-CA" sz="1800" b="1" dirty="0" err="1" smtClean="0"/>
              <a:t>Nuvola</a:t>
            </a:r>
            <a:endParaRPr lang="en-CA" sz="1800" b="1" dirty="0" smtClean="0"/>
          </a:p>
          <a:p>
            <a:pPr>
              <a:buNone/>
            </a:pP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err="1" smtClean="0">
                <a:solidFill>
                  <a:srgbClr val="000000"/>
                </a:solidFill>
              </a:rPr>
              <a:t>Che</a:t>
            </a:r>
            <a:r>
              <a:rPr lang="en-US" dirty="0" smtClean="0">
                <a:solidFill>
                  <a:srgbClr val="000000"/>
                </a:solidFill>
              </a:rPr>
              <a:t> </a:t>
            </a:r>
            <a:r>
              <a:rPr lang="en-US" dirty="0" err="1" smtClean="0">
                <a:solidFill>
                  <a:srgbClr val="000000"/>
                </a:solidFill>
              </a:rPr>
              <a:t>cosa</a:t>
            </a:r>
            <a:r>
              <a:rPr lang="en-US" dirty="0" smtClean="0">
                <a:solidFill>
                  <a:srgbClr val="000000"/>
                </a:solidFill>
              </a:rPr>
              <a:t> è la </a:t>
            </a:r>
            <a:r>
              <a:rPr lang="en-US" dirty="0" err="1" smtClean="0">
                <a:solidFill>
                  <a:srgbClr val="000000"/>
                </a:solidFill>
              </a:rPr>
              <a:t>Nuvola</a:t>
            </a:r>
            <a:r>
              <a:rPr lang="en-US" dirty="0" smtClean="0">
                <a:solidFill>
                  <a:srgbClr val="000000"/>
                </a:solidFill>
              </a:rPr>
              <a:t>?</a:t>
            </a:r>
            <a:endParaRPr lang="en-CA" dirty="0" smtClean="0"/>
          </a:p>
        </p:txBody>
      </p:sp>
      <p:sp>
        <p:nvSpPr>
          <p:cNvPr id="3" name="Subtitle 2"/>
          <p:cNvSpPr>
            <a:spLocks noGrp="1"/>
          </p:cNvSpPr>
          <p:nvPr>
            <p:ph idx="1"/>
          </p:nvPr>
        </p:nvSpPr>
        <p:spPr/>
        <p:txBody>
          <a:bodyPr rtlCol="0">
            <a:normAutofit fontScale="55000" lnSpcReduction="20000"/>
          </a:bodyPr>
          <a:lstStyle/>
          <a:p>
            <a:pPr eaLnBrk="1" fontAlgn="auto" hangingPunct="1">
              <a:spcAft>
                <a:spcPts val="0"/>
              </a:spcAft>
              <a:buFont typeface="Arial" pitchFamily="34" charset="0"/>
              <a:buNone/>
              <a:defRPr/>
            </a:pPr>
            <a:r>
              <a:rPr lang="en-US" sz="3700" dirty="0" smtClean="0">
                <a:solidFill>
                  <a:schemeClr val="accent1">
                    <a:lumMod val="75000"/>
                  </a:schemeClr>
                </a:solidFill>
              </a:rPr>
              <a:t>National Institute of Standards and Technology</a:t>
            </a:r>
          </a:p>
          <a:p>
            <a:pPr eaLnBrk="1" fontAlgn="auto" hangingPunct="1">
              <a:spcAft>
                <a:spcPts val="0"/>
              </a:spcAft>
              <a:buNone/>
              <a:defRPr/>
            </a:pPr>
            <a:r>
              <a:rPr lang="en-US" sz="3700" dirty="0" smtClean="0">
                <a:solidFill>
                  <a:srgbClr val="000000"/>
                </a:solidFill>
              </a:rPr>
              <a:t>“La </a:t>
            </a:r>
            <a:r>
              <a:rPr lang="en-US" sz="3700" dirty="0" err="1" smtClean="0">
                <a:solidFill>
                  <a:srgbClr val="000000"/>
                </a:solidFill>
              </a:rPr>
              <a:t>Nuvola</a:t>
            </a:r>
            <a:r>
              <a:rPr lang="en-US" sz="3700" dirty="0" smtClean="0">
                <a:solidFill>
                  <a:srgbClr val="000000"/>
                </a:solidFill>
              </a:rPr>
              <a:t> è un </a:t>
            </a:r>
            <a:r>
              <a:rPr lang="en-US" sz="3700" dirty="0" err="1" smtClean="0">
                <a:solidFill>
                  <a:srgbClr val="000000"/>
                </a:solidFill>
              </a:rPr>
              <a:t>modello</a:t>
            </a:r>
            <a:r>
              <a:rPr lang="en-US" sz="3700" dirty="0" smtClean="0">
                <a:solidFill>
                  <a:srgbClr val="000000"/>
                </a:solidFill>
              </a:rPr>
              <a:t> </a:t>
            </a:r>
            <a:r>
              <a:rPr lang="en-US" sz="3700" dirty="0" err="1" smtClean="0">
                <a:solidFill>
                  <a:srgbClr val="000000"/>
                </a:solidFill>
              </a:rPr>
              <a:t>che</a:t>
            </a:r>
            <a:r>
              <a:rPr lang="en-US" sz="3700" dirty="0" smtClean="0">
                <a:solidFill>
                  <a:srgbClr val="000000"/>
                </a:solidFill>
              </a:rPr>
              <a:t> </a:t>
            </a:r>
            <a:r>
              <a:rPr lang="en-US" sz="3700" dirty="0" err="1" smtClean="0">
                <a:solidFill>
                  <a:srgbClr val="000000"/>
                </a:solidFill>
              </a:rPr>
              <a:t>permette</a:t>
            </a:r>
            <a:r>
              <a:rPr lang="en-US" sz="3700" dirty="0" smtClean="0">
                <a:solidFill>
                  <a:srgbClr val="000000"/>
                </a:solidFill>
              </a:rPr>
              <a:t> un </a:t>
            </a:r>
            <a:r>
              <a:rPr lang="en-US" sz="3700" dirty="0" err="1" smtClean="0">
                <a:solidFill>
                  <a:srgbClr val="000000"/>
                </a:solidFill>
              </a:rPr>
              <a:t>accesso</a:t>
            </a:r>
            <a:r>
              <a:rPr lang="en-US" sz="3700" dirty="0" smtClean="0">
                <a:solidFill>
                  <a:srgbClr val="000000"/>
                </a:solidFill>
              </a:rPr>
              <a:t> </a:t>
            </a:r>
            <a:r>
              <a:rPr lang="en-US" sz="3700" dirty="0" err="1" smtClean="0">
                <a:solidFill>
                  <a:srgbClr val="000000"/>
                </a:solidFill>
              </a:rPr>
              <a:t>conveniente</a:t>
            </a:r>
            <a:r>
              <a:rPr lang="en-US" sz="3700" dirty="0" smtClean="0">
                <a:solidFill>
                  <a:srgbClr val="000000"/>
                </a:solidFill>
              </a:rPr>
              <a:t> </a:t>
            </a:r>
            <a:r>
              <a:rPr lang="en-US" sz="3700" dirty="0" err="1" smtClean="0">
                <a:solidFill>
                  <a:srgbClr val="000000"/>
                </a:solidFill>
              </a:rPr>
              <a:t>su</a:t>
            </a:r>
            <a:r>
              <a:rPr lang="en-US" sz="3700" dirty="0" smtClean="0">
                <a:solidFill>
                  <a:srgbClr val="000000"/>
                </a:solidFill>
              </a:rPr>
              <a:t> network, </a:t>
            </a:r>
            <a:r>
              <a:rPr lang="en-US" sz="3700" dirty="0" err="1" smtClean="0">
                <a:solidFill>
                  <a:srgbClr val="000000"/>
                </a:solidFill>
              </a:rPr>
              <a:t>su</a:t>
            </a:r>
            <a:r>
              <a:rPr lang="en-US" sz="3700" dirty="0" smtClean="0">
                <a:solidFill>
                  <a:srgbClr val="000000"/>
                </a:solidFill>
              </a:rPr>
              <a:t> </a:t>
            </a:r>
            <a:r>
              <a:rPr lang="en-US" sz="3700" dirty="0" err="1" smtClean="0">
                <a:solidFill>
                  <a:srgbClr val="000000"/>
                </a:solidFill>
              </a:rPr>
              <a:t>domanda</a:t>
            </a:r>
            <a:r>
              <a:rPr lang="en-US" sz="3700" dirty="0" smtClean="0">
                <a:solidFill>
                  <a:srgbClr val="000000"/>
                </a:solidFill>
              </a:rPr>
              <a:t>, a un </a:t>
            </a:r>
            <a:r>
              <a:rPr lang="en-US" sz="3700" dirty="0" err="1" smtClean="0">
                <a:solidFill>
                  <a:srgbClr val="000000"/>
                </a:solidFill>
              </a:rPr>
              <a:t>insieme</a:t>
            </a:r>
            <a:r>
              <a:rPr lang="en-US" sz="3700" dirty="0" smtClean="0">
                <a:solidFill>
                  <a:srgbClr val="000000"/>
                </a:solidFill>
              </a:rPr>
              <a:t> </a:t>
            </a:r>
            <a:r>
              <a:rPr lang="en-US" sz="3700" dirty="0" err="1" smtClean="0">
                <a:solidFill>
                  <a:srgbClr val="000000"/>
                </a:solidFill>
              </a:rPr>
              <a:t>condiviso</a:t>
            </a:r>
            <a:r>
              <a:rPr lang="en-US" sz="3700" dirty="0" smtClean="0">
                <a:solidFill>
                  <a:srgbClr val="000000"/>
                </a:solidFill>
              </a:rPr>
              <a:t> </a:t>
            </a:r>
            <a:r>
              <a:rPr lang="en-US" sz="3700" dirty="0" err="1" smtClean="0">
                <a:solidFill>
                  <a:srgbClr val="000000"/>
                </a:solidFill>
              </a:rPr>
              <a:t>di</a:t>
            </a:r>
            <a:r>
              <a:rPr lang="en-US" sz="3700" dirty="0" smtClean="0">
                <a:solidFill>
                  <a:srgbClr val="000000"/>
                </a:solidFill>
              </a:rPr>
              <a:t> </a:t>
            </a:r>
            <a:r>
              <a:rPr lang="en-US" sz="3700" dirty="0" err="1" smtClean="0">
                <a:solidFill>
                  <a:srgbClr val="000000"/>
                </a:solidFill>
              </a:rPr>
              <a:t>risorse</a:t>
            </a:r>
            <a:r>
              <a:rPr lang="en-US" sz="3700" dirty="0" smtClean="0">
                <a:solidFill>
                  <a:srgbClr val="000000"/>
                </a:solidFill>
              </a:rPr>
              <a:t> </a:t>
            </a:r>
            <a:r>
              <a:rPr lang="en-US" sz="3700" dirty="0" err="1" smtClean="0">
                <a:solidFill>
                  <a:srgbClr val="000000"/>
                </a:solidFill>
              </a:rPr>
              <a:t>tecnologiche</a:t>
            </a:r>
            <a:r>
              <a:rPr lang="en-US" sz="3700" dirty="0" smtClean="0">
                <a:solidFill>
                  <a:srgbClr val="000000"/>
                </a:solidFill>
              </a:rPr>
              <a:t> </a:t>
            </a:r>
            <a:r>
              <a:rPr lang="en-US" sz="3700" dirty="0" err="1" smtClean="0">
                <a:solidFill>
                  <a:srgbClr val="000000"/>
                </a:solidFill>
              </a:rPr>
              <a:t>configurabili</a:t>
            </a:r>
            <a:r>
              <a:rPr lang="en-US" sz="3700" dirty="0" smtClean="0">
                <a:solidFill>
                  <a:srgbClr val="000000"/>
                </a:solidFill>
              </a:rPr>
              <a:t> (e.g., networks, servers, </a:t>
            </a:r>
            <a:r>
              <a:rPr lang="en-US" sz="3700" dirty="0" err="1" smtClean="0">
                <a:solidFill>
                  <a:srgbClr val="000000"/>
                </a:solidFill>
              </a:rPr>
              <a:t>spazio</a:t>
            </a:r>
            <a:r>
              <a:rPr lang="en-US" sz="3700" dirty="0" smtClean="0">
                <a:solidFill>
                  <a:srgbClr val="000000"/>
                </a:solidFill>
              </a:rPr>
              <a:t> per storage, </a:t>
            </a:r>
            <a:r>
              <a:rPr lang="en-US" sz="3700" dirty="0" err="1" smtClean="0">
                <a:solidFill>
                  <a:srgbClr val="000000"/>
                </a:solidFill>
              </a:rPr>
              <a:t>applicazioni</a:t>
            </a:r>
            <a:r>
              <a:rPr lang="en-US" sz="3700" dirty="0" smtClean="0">
                <a:solidFill>
                  <a:srgbClr val="000000"/>
                </a:solidFill>
              </a:rPr>
              <a:t>, e </a:t>
            </a:r>
            <a:r>
              <a:rPr lang="en-US" sz="3700" dirty="0" err="1" smtClean="0">
                <a:solidFill>
                  <a:srgbClr val="000000"/>
                </a:solidFill>
              </a:rPr>
              <a:t>servizi</a:t>
            </a:r>
            <a:r>
              <a:rPr lang="en-US" sz="3700" dirty="0" smtClean="0">
                <a:solidFill>
                  <a:srgbClr val="000000"/>
                </a:solidFill>
              </a:rPr>
              <a:t>) </a:t>
            </a:r>
            <a:r>
              <a:rPr lang="en-US" sz="3700" dirty="0" err="1" smtClean="0">
                <a:solidFill>
                  <a:srgbClr val="000000"/>
                </a:solidFill>
              </a:rPr>
              <a:t>che</a:t>
            </a:r>
            <a:r>
              <a:rPr lang="en-US" sz="3700" dirty="0" smtClean="0">
                <a:solidFill>
                  <a:srgbClr val="000000"/>
                </a:solidFill>
              </a:rPr>
              <a:t> </a:t>
            </a:r>
            <a:r>
              <a:rPr lang="en-US" sz="3700" dirty="0" err="1" smtClean="0">
                <a:solidFill>
                  <a:srgbClr val="000000"/>
                </a:solidFill>
              </a:rPr>
              <a:t>può</a:t>
            </a:r>
            <a:r>
              <a:rPr lang="en-US" sz="3700" dirty="0" smtClean="0">
                <a:solidFill>
                  <a:srgbClr val="000000"/>
                </a:solidFill>
              </a:rPr>
              <a:t> </a:t>
            </a:r>
            <a:r>
              <a:rPr lang="en-US" sz="3700" dirty="0" err="1" smtClean="0">
                <a:solidFill>
                  <a:srgbClr val="000000"/>
                </a:solidFill>
              </a:rPr>
              <a:t>essere</a:t>
            </a:r>
            <a:r>
              <a:rPr lang="en-US" sz="3700" dirty="0" smtClean="0">
                <a:solidFill>
                  <a:srgbClr val="000000"/>
                </a:solidFill>
              </a:rPr>
              <a:t> </a:t>
            </a:r>
            <a:r>
              <a:rPr lang="en-US" sz="3700" dirty="0" err="1" smtClean="0">
                <a:solidFill>
                  <a:srgbClr val="000000"/>
                </a:solidFill>
              </a:rPr>
              <a:t>rapidamente</a:t>
            </a:r>
            <a:r>
              <a:rPr lang="en-US" sz="3700" dirty="0" smtClean="0">
                <a:solidFill>
                  <a:srgbClr val="000000"/>
                </a:solidFill>
              </a:rPr>
              <a:t> </a:t>
            </a:r>
            <a:r>
              <a:rPr lang="en-US" sz="3700" dirty="0" err="1" smtClean="0">
                <a:solidFill>
                  <a:srgbClr val="000000"/>
                </a:solidFill>
              </a:rPr>
              <a:t>preparato</a:t>
            </a:r>
            <a:r>
              <a:rPr lang="en-US" sz="3700" dirty="0" smtClean="0">
                <a:solidFill>
                  <a:srgbClr val="000000"/>
                </a:solidFill>
              </a:rPr>
              <a:t> e </a:t>
            </a:r>
            <a:r>
              <a:rPr lang="en-US" sz="3700" dirty="0" err="1" smtClean="0">
                <a:solidFill>
                  <a:srgbClr val="000000"/>
                </a:solidFill>
              </a:rPr>
              <a:t>fornito</a:t>
            </a:r>
            <a:r>
              <a:rPr lang="en-US" sz="3700" dirty="0" smtClean="0">
                <a:solidFill>
                  <a:srgbClr val="000000"/>
                </a:solidFill>
              </a:rPr>
              <a:t> con </a:t>
            </a:r>
            <a:r>
              <a:rPr lang="en-US" sz="3700" dirty="0" err="1" smtClean="0">
                <a:solidFill>
                  <a:srgbClr val="000000"/>
                </a:solidFill>
              </a:rPr>
              <a:t>minimo</a:t>
            </a:r>
            <a:r>
              <a:rPr lang="en-US" sz="3700" dirty="0" smtClean="0">
                <a:solidFill>
                  <a:srgbClr val="000000"/>
                </a:solidFill>
              </a:rPr>
              <a:t> </a:t>
            </a:r>
            <a:r>
              <a:rPr lang="en-US" sz="3700" dirty="0" err="1" smtClean="0">
                <a:solidFill>
                  <a:srgbClr val="000000"/>
                </a:solidFill>
              </a:rPr>
              <a:t>sforzo</a:t>
            </a:r>
            <a:r>
              <a:rPr lang="en-US" sz="3700" dirty="0" smtClean="0">
                <a:solidFill>
                  <a:srgbClr val="000000"/>
                </a:solidFill>
              </a:rPr>
              <a:t> </a:t>
            </a:r>
            <a:r>
              <a:rPr lang="en-US" sz="3700" dirty="0" err="1" smtClean="0">
                <a:solidFill>
                  <a:srgbClr val="000000"/>
                </a:solidFill>
              </a:rPr>
              <a:t>di</a:t>
            </a:r>
            <a:r>
              <a:rPr lang="en-US" sz="3700" dirty="0" smtClean="0">
                <a:solidFill>
                  <a:srgbClr val="000000"/>
                </a:solidFill>
              </a:rPr>
              <a:t> </a:t>
            </a:r>
            <a:r>
              <a:rPr lang="en-US" sz="3700" dirty="0" err="1" smtClean="0">
                <a:solidFill>
                  <a:srgbClr val="000000"/>
                </a:solidFill>
              </a:rPr>
              <a:t>gestione</a:t>
            </a:r>
            <a:r>
              <a:rPr lang="en-US" sz="3700" dirty="0" smtClean="0">
                <a:solidFill>
                  <a:srgbClr val="000000"/>
                </a:solidFill>
              </a:rPr>
              <a:t> e minima </a:t>
            </a:r>
            <a:r>
              <a:rPr lang="en-US" sz="3700" dirty="0" err="1" smtClean="0">
                <a:solidFill>
                  <a:srgbClr val="000000"/>
                </a:solidFill>
              </a:rPr>
              <a:t>interazione</a:t>
            </a:r>
            <a:r>
              <a:rPr lang="en-US" sz="3700" dirty="0" smtClean="0">
                <a:solidFill>
                  <a:srgbClr val="000000"/>
                </a:solidFill>
              </a:rPr>
              <a:t> con chi </a:t>
            </a:r>
            <a:r>
              <a:rPr lang="en-US" sz="3700" dirty="0" err="1" smtClean="0">
                <a:solidFill>
                  <a:srgbClr val="000000"/>
                </a:solidFill>
              </a:rPr>
              <a:t>fornisce</a:t>
            </a:r>
            <a:r>
              <a:rPr lang="en-US" sz="3700" dirty="0" smtClean="0">
                <a:solidFill>
                  <a:srgbClr val="000000"/>
                </a:solidFill>
              </a:rPr>
              <a:t> </a:t>
            </a:r>
            <a:r>
              <a:rPr lang="en-US" sz="3700" dirty="0" err="1" smtClean="0">
                <a:solidFill>
                  <a:srgbClr val="000000"/>
                </a:solidFill>
              </a:rPr>
              <a:t>il</a:t>
            </a:r>
            <a:r>
              <a:rPr lang="en-US" sz="3700" dirty="0" smtClean="0">
                <a:solidFill>
                  <a:srgbClr val="000000"/>
                </a:solidFill>
              </a:rPr>
              <a:t> </a:t>
            </a:r>
            <a:r>
              <a:rPr lang="en-US" sz="3700" dirty="0" err="1" smtClean="0">
                <a:solidFill>
                  <a:srgbClr val="000000"/>
                </a:solidFill>
              </a:rPr>
              <a:t>servizio</a:t>
            </a:r>
            <a:r>
              <a:rPr lang="en-US" sz="3700" dirty="0" smtClean="0">
                <a:solidFill>
                  <a:srgbClr val="000000"/>
                </a:solidFill>
              </a:rPr>
              <a:t>.”</a:t>
            </a:r>
          </a:p>
          <a:p>
            <a:pPr eaLnBrk="1" fontAlgn="auto" hangingPunct="1">
              <a:spcAft>
                <a:spcPts val="0"/>
              </a:spcAft>
              <a:buFont typeface="Arial" pitchFamily="34" charset="0"/>
              <a:buNone/>
              <a:defRPr/>
            </a:pPr>
            <a:endParaRPr lang="en-US" sz="3700" dirty="0" smtClean="0">
              <a:solidFill>
                <a:srgbClr val="000000"/>
              </a:solidFill>
            </a:endParaRPr>
          </a:p>
          <a:p>
            <a:pPr eaLnBrk="1" fontAlgn="auto" hangingPunct="1">
              <a:spcAft>
                <a:spcPts val="0"/>
              </a:spcAft>
              <a:buFont typeface="Arial" pitchFamily="34" charset="0"/>
              <a:buNone/>
              <a:defRPr/>
            </a:pPr>
            <a:r>
              <a:rPr lang="en-US" sz="3700" dirty="0" smtClean="0">
                <a:solidFill>
                  <a:schemeClr val="accent1">
                    <a:lumMod val="75000"/>
                  </a:schemeClr>
                </a:solidFill>
              </a:rPr>
              <a:t>National Archives and Records Administration</a:t>
            </a:r>
          </a:p>
          <a:p>
            <a:pPr eaLnBrk="1" fontAlgn="auto" hangingPunct="1">
              <a:spcAft>
                <a:spcPts val="0"/>
              </a:spcAft>
              <a:buNone/>
              <a:defRPr/>
            </a:pPr>
            <a:r>
              <a:rPr lang="en-US" sz="3700" dirty="0" smtClean="0">
                <a:solidFill>
                  <a:srgbClr val="000000"/>
                </a:solidFill>
              </a:rPr>
              <a:t>“La </a:t>
            </a:r>
            <a:r>
              <a:rPr lang="en-US" sz="3700" dirty="0" err="1" smtClean="0">
                <a:solidFill>
                  <a:srgbClr val="000000"/>
                </a:solidFill>
              </a:rPr>
              <a:t>Nuvola</a:t>
            </a:r>
            <a:r>
              <a:rPr lang="en-US" sz="3700" dirty="0" smtClean="0">
                <a:solidFill>
                  <a:srgbClr val="000000"/>
                </a:solidFill>
              </a:rPr>
              <a:t> è </a:t>
            </a:r>
            <a:r>
              <a:rPr lang="en-US" sz="3700" dirty="0" err="1" smtClean="0">
                <a:solidFill>
                  <a:srgbClr val="000000"/>
                </a:solidFill>
              </a:rPr>
              <a:t>una</a:t>
            </a:r>
            <a:r>
              <a:rPr lang="en-US" sz="3700" dirty="0" smtClean="0">
                <a:solidFill>
                  <a:srgbClr val="000000"/>
                </a:solidFill>
              </a:rPr>
              <a:t> </a:t>
            </a:r>
            <a:r>
              <a:rPr lang="en-US" sz="3700" dirty="0" err="1" smtClean="0">
                <a:solidFill>
                  <a:srgbClr val="000000"/>
                </a:solidFill>
              </a:rPr>
              <a:t>tecnologia</a:t>
            </a:r>
            <a:r>
              <a:rPr lang="en-US" sz="3700" dirty="0" smtClean="0">
                <a:solidFill>
                  <a:srgbClr val="000000"/>
                </a:solidFill>
              </a:rPr>
              <a:t> </a:t>
            </a:r>
            <a:r>
              <a:rPr lang="en-US" sz="3700" dirty="0" err="1" smtClean="0">
                <a:solidFill>
                  <a:srgbClr val="000000"/>
                </a:solidFill>
              </a:rPr>
              <a:t>che</a:t>
            </a:r>
            <a:r>
              <a:rPr lang="en-US" sz="3700" dirty="0" smtClean="0">
                <a:solidFill>
                  <a:srgbClr val="000000"/>
                </a:solidFill>
              </a:rPr>
              <a:t> </a:t>
            </a:r>
            <a:r>
              <a:rPr lang="en-US" sz="3700" dirty="0" err="1" smtClean="0">
                <a:solidFill>
                  <a:srgbClr val="000000"/>
                </a:solidFill>
              </a:rPr>
              <a:t>permette</a:t>
            </a:r>
            <a:r>
              <a:rPr lang="en-US" sz="3700" dirty="0" smtClean="0">
                <a:solidFill>
                  <a:srgbClr val="000000"/>
                </a:solidFill>
              </a:rPr>
              <a:t> </a:t>
            </a:r>
            <a:r>
              <a:rPr lang="en-US" sz="3700" dirty="0" err="1" smtClean="0">
                <a:solidFill>
                  <a:srgbClr val="000000"/>
                </a:solidFill>
              </a:rPr>
              <a:t>agli</a:t>
            </a:r>
            <a:r>
              <a:rPr lang="en-US" sz="3700" dirty="0" smtClean="0">
                <a:solidFill>
                  <a:srgbClr val="000000"/>
                </a:solidFill>
              </a:rPr>
              <a:t> </a:t>
            </a:r>
            <a:r>
              <a:rPr lang="en-US" sz="3700" dirty="0" err="1" smtClean="0">
                <a:solidFill>
                  <a:srgbClr val="000000"/>
                </a:solidFill>
              </a:rPr>
              <a:t>utenti</a:t>
            </a:r>
            <a:r>
              <a:rPr lang="en-US" sz="3700" dirty="0" smtClean="0">
                <a:solidFill>
                  <a:srgbClr val="000000"/>
                </a:solidFill>
              </a:rPr>
              <a:t> </a:t>
            </a:r>
            <a:r>
              <a:rPr lang="en-US" sz="3700" dirty="0" err="1" smtClean="0">
                <a:solidFill>
                  <a:srgbClr val="000000"/>
                </a:solidFill>
              </a:rPr>
              <a:t>di</a:t>
            </a:r>
            <a:r>
              <a:rPr lang="en-US" sz="3700" dirty="0" smtClean="0">
                <a:solidFill>
                  <a:srgbClr val="000000"/>
                </a:solidFill>
              </a:rPr>
              <a:t> </a:t>
            </a:r>
            <a:r>
              <a:rPr lang="en-US" sz="3700" dirty="0" err="1" smtClean="0">
                <a:solidFill>
                  <a:srgbClr val="000000"/>
                </a:solidFill>
              </a:rPr>
              <a:t>avere</a:t>
            </a:r>
            <a:r>
              <a:rPr lang="en-US" sz="3700" dirty="0" smtClean="0">
                <a:solidFill>
                  <a:srgbClr val="000000"/>
                </a:solidFill>
              </a:rPr>
              <a:t> </a:t>
            </a:r>
            <a:r>
              <a:rPr lang="en-US" sz="3700" dirty="0" err="1" smtClean="0">
                <a:solidFill>
                  <a:srgbClr val="000000"/>
                </a:solidFill>
              </a:rPr>
              <a:t>accesso</a:t>
            </a:r>
            <a:r>
              <a:rPr lang="en-US" sz="3700" dirty="0" smtClean="0">
                <a:solidFill>
                  <a:srgbClr val="000000"/>
                </a:solidFill>
              </a:rPr>
              <a:t> a </a:t>
            </a:r>
            <a:r>
              <a:rPr lang="en-US" sz="3700" dirty="0" err="1" smtClean="0">
                <a:solidFill>
                  <a:srgbClr val="000000"/>
                </a:solidFill>
              </a:rPr>
              <a:t>dati</a:t>
            </a:r>
            <a:r>
              <a:rPr lang="en-US" sz="3700" dirty="0" smtClean="0">
                <a:solidFill>
                  <a:srgbClr val="000000"/>
                </a:solidFill>
              </a:rPr>
              <a:t>  </a:t>
            </a:r>
            <a:r>
              <a:rPr lang="en-US" sz="3700" dirty="0" err="1" smtClean="0">
                <a:solidFill>
                  <a:srgbClr val="000000"/>
                </a:solidFill>
              </a:rPr>
              <a:t>condivisi</a:t>
            </a:r>
            <a:r>
              <a:rPr lang="en-US" sz="3700" dirty="0" smtClean="0">
                <a:solidFill>
                  <a:srgbClr val="000000"/>
                </a:solidFill>
              </a:rPr>
              <a:t> e a </a:t>
            </a:r>
            <a:r>
              <a:rPr lang="en-US" sz="3700" dirty="0" err="1" smtClean="0">
                <a:solidFill>
                  <a:srgbClr val="000000"/>
                </a:solidFill>
              </a:rPr>
              <a:t>usare</a:t>
            </a:r>
            <a:r>
              <a:rPr lang="en-US" sz="3700" dirty="0" smtClean="0">
                <a:solidFill>
                  <a:srgbClr val="000000"/>
                </a:solidFill>
              </a:rPr>
              <a:t> </a:t>
            </a:r>
            <a:r>
              <a:rPr lang="en-US" sz="3700" dirty="0" err="1" smtClean="0">
                <a:solidFill>
                  <a:srgbClr val="000000"/>
                </a:solidFill>
              </a:rPr>
              <a:t>servizi</a:t>
            </a:r>
            <a:r>
              <a:rPr lang="en-US" sz="3700" dirty="0" smtClean="0">
                <a:solidFill>
                  <a:srgbClr val="000000"/>
                </a:solidFill>
              </a:rPr>
              <a:t> </a:t>
            </a:r>
            <a:r>
              <a:rPr lang="en-US" sz="3700" dirty="0" err="1" smtClean="0">
                <a:solidFill>
                  <a:srgbClr val="000000"/>
                </a:solidFill>
              </a:rPr>
              <a:t>di</a:t>
            </a:r>
            <a:r>
              <a:rPr lang="en-US" sz="3700" dirty="0" smtClean="0">
                <a:solidFill>
                  <a:srgbClr val="000000"/>
                </a:solidFill>
              </a:rPr>
              <a:t> computing via Internet o via un Network </a:t>
            </a:r>
            <a:r>
              <a:rPr lang="en-US" sz="3700" dirty="0" err="1" smtClean="0">
                <a:solidFill>
                  <a:srgbClr val="000000"/>
                </a:solidFill>
              </a:rPr>
              <a:t>Privato</a:t>
            </a:r>
            <a:r>
              <a:rPr lang="en-US" sz="3700" dirty="0" smtClean="0">
                <a:solidFill>
                  <a:srgbClr val="000000"/>
                </a:solidFill>
              </a:rPr>
              <a:t> </a:t>
            </a:r>
            <a:r>
              <a:rPr lang="en-US" sz="3700" dirty="0" err="1" smtClean="0">
                <a:solidFill>
                  <a:srgbClr val="000000"/>
                </a:solidFill>
              </a:rPr>
              <a:t>Virtuale</a:t>
            </a:r>
            <a:r>
              <a:rPr lang="en-US" sz="3700" dirty="0" smtClean="0">
                <a:solidFill>
                  <a:srgbClr val="000000"/>
                </a:solidFill>
              </a:rPr>
              <a:t> (VPN). </a:t>
            </a:r>
            <a:r>
              <a:rPr lang="en-US" sz="3700" dirty="0" err="1" smtClean="0">
                <a:solidFill>
                  <a:srgbClr val="000000"/>
                </a:solidFill>
              </a:rPr>
              <a:t>Dà</a:t>
            </a:r>
            <a:r>
              <a:rPr lang="en-US" sz="3700" dirty="0" smtClean="0">
                <a:solidFill>
                  <a:srgbClr val="000000"/>
                </a:solidFill>
              </a:rPr>
              <a:t> </a:t>
            </a:r>
            <a:r>
              <a:rPr lang="en-US" sz="3700" dirty="0" err="1" smtClean="0">
                <a:solidFill>
                  <a:srgbClr val="000000"/>
                </a:solidFill>
              </a:rPr>
              <a:t>agli</a:t>
            </a:r>
            <a:r>
              <a:rPr lang="en-US" sz="3700" dirty="0" smtClean="0">
                <a:solidFill>
                  <a:srgbClr val="000000"/>
                </a:solidFill>
              </a:rPr>
              <a:t> </a:t>
            </a:r>
            <a:r>
              <a:rPr lang="en-US" sz="3700" dirty="0" err="1" smtClean="0">
                <a:solidFill>
                  <a:srgbClr val="000000"/>
                </a:solidFill>
              </a:rPr>
              <a:t>utenti</a:t>
            </a:r>
            <a:r>
              <a:rPr lang="en-US" sz="3700" dirty="0" smtClean="0">
                <a:solidFill>
                  <a:srgbClr val="000000"/>
                </a:solidFill>
              </a:rPr>
              <a:t> </a:t>
            </a:r>
            <a:r>
              <a:rPr lang="en-US" sz="3700" dirty="0" err="1" smtClean="0">
                <a:solidFill>
                  <a:srgbClr val="000000"/>
                </a:solidFill>
              </a:rPr>
              <a:t>accesso</a:t>
            </a:r>
            <a:r>
              <a:rPr lang="en-US" sz="3700" dirty="0" smtClean="0">
                <a:solidFill>
                  <a:srgbClr val="000000"/>
                </a:solidFill>
              </a:rPr>
              <a:t> a </a:t>
            </a:r>
            <a:r>
              <a:rPr lang="en-US" sz="3700" dirty="0" err="1" smtClean="0">
                <a:solidFill>
                  <a:srgbClr val="000000"/>
                </a:solidFill>
              </a:rPr>
              <a:t>risorse</a:t>
            </a:r>
            <a:r>
              <a:rPr lang="en-US" sz="3700" dirty="0" smtClean="0">
                <a:solidFill>
                  <a:srgbClr val="000000"/>
                </a:solidFill>
              </a:rPr>
              <a:t> </a:t>
            </a:r>
            <a:r>
              <a:rPr lang="en-US" sz="3700" dirty="0" err="1" smtClean="0">
                <a:solidFill>
                  <a:srgbClr val="000000"/>
                </a:solidFill>
              </a:rPr>
              <a:t>senza</a:t>
            </a:r>
            <a:r>
              <a:rPr lang="en-US" sz="3700" dirty="0" smtClean="0">
                <a:solidFill>
                  <a:srgbClr val="000000"/>
                </a:solidFill>
              </a:rPr>
              <a:t> </a:t>
            </a:r>
            <a:r>
              <a:rPr lang="en-US" sz="3700" dirty="0" err="1" smtClean="0">
                <a:solidFill>
                  <a:srgbClr val="000000"/>
                </a:solidFill>
              </a:rPr>
              <a:t>dover</a:t>
            </a:r>
            <a:r>
              <a:rPr lang="en-US" sz="3700" dirty="0" smtClean="0">
                <a:solidFill>
                  <a:srgbClr val="000000"/>
                </a:solidFill>
              </a:rPr>
              <a:t> </a:t>
            </a:r>
            <a:r>
              <a:rPr lang="en-US" sz="3700" dirty="0" err="1" smtClean="0">
                <a:solidFill>
                  <a:srgbClr val="000000"/>
                </a:solidFill>
              </a:rPr>
              <a:t>costruire</a:t>
            </a:r>
            <a:r>
              <a:rPr lang="en-US" sz="3700" dirty="0" smtClean="0">
                <a:solidFill>
                  <a:srgbClr val="000000"/>
                </a:solidFill>
              </a:rPr>
              <a:t> </a:t>
            </a:r>
            <a:r>
              <a:rPr lang="en-US" sz="3700" dirty="0" err="1" smtClean="0">
                <a:solidFill>
                  <a:srgbClr val="000000"/>
                </a:solidFill>
              </a:rPr>
              <a:t>un’infrastruttura</a:t>
            </a:r>
            <a:r>
              <a:rPr lang="en-US" sz="3700" dirty="0" smtClean="0">
                <a:solidFill>
                  <a:srgbClr val="000000"/>
                </a:solidFill>
              </a:rPr>
              <a:t> </a:t>
            </a:r>
            <a:r>
              <a:rPr lang="en-US" sz="3700" dirty="0" err="1" smtClean="0">
                <a:solidFill>
                  <a:srgbClr val="000000"/>
                </a:solidFill>
              </a:rPr>
              <a:t>che</a:t>
            </a:r>
            <a:r>
              <a:rPr lang="en-US" sz="3700" dirty="0" smtClean="0">
                <a:solidFill>
                  <a:srgbClr val="000000"/>
                </a:solidFill>
              </a:rPr>
              <a:t> </a:t>
            </a:r>
            <a:r>
              <a:rPr lang="en-US" sz="3700" dirty="0" err="1" smtClean="0">
                <a:solidFill>
                  <a:srgbClr val="000000"/>
                </a:solidFill>
              </a:rPr>
              <a:t>supporti</a:t>
            </a:r>
            <a:r>
              <a:rPr lang="en-US" sz="3700" dirty="0" smtClean="0">
                <a:solidFill>
                  <a:srgbClr val="000000"/>
                </a:solidFill>
              </a:rPr>
              <a:t> </a:t>
            </a:r>
            <a:r>
              <a:rPr lang="en-US" sz="3700" dirty="0" err="1" smtClean="0">
                <a:solidFill>
                  <a:srgbClr val="000000"/>
                </a:solidFill>
              </a:rPr>
              <a:t>tali</a:t>
            </a:r>
            <a:r>
              <a:rPr lang="en-US" sz="3700" dirty="0" smtClean="0">
                <a:solidFill>
                  <a:srgbClr val="000000"/>
                </a:solidFill>
              </a:rPr>
              <a:t> </a:t>
            </a:r>
            <a:r>
              <a:rPr lang="en-US" sz="3700" dirty="0" err="1" smtClean="0">
                <a:solidFill>
                  <a:srgbClr val="000000"/>
                </a:solidFill>
              </a:rPr>
              <a:t>risorse</a:t>
            </a:r>
            <a:r>
              <a:rPr lang="en-US" sz="3700" dirty="0" smtClean="0">
                <a:solidFill>
                  <a:srgbClr val="000000"/>
                </a:solidFill>
              </a:rPr>
              <a:t> </a:t>
            </a:r>
            <a:r>
              <a:rPr lang="en-US" sz="3700" dirty="0" err="1" smtClean="0">
                <a:solidFill>
                  <a:srgbClr val="000000"/>
                </a:solidFill>
              </a:rPr>
              <a:t>all’interno</a:t>
            </a:r>
            <a:r>
              <a:rPr lang="en-US" sz="3700" dirty="0" smtClean="0">
                <a:solidFill>
                  <a:srgbClr val="000000"/>
                </a:solidFill>
              </a:rPr>
              <a:t> del </a:t>
            </a:r>
            <a:r>
              <a:rPr lang="en-US" sz="3700" dirty="0" err="1" smtClean="0">
                <a:solidFill>
                  <a:srgbClr val="000000"/>
                </a:solidFill>
              </a:rPr>
              <a:t>proprio</a:t>
            </a:r>
            <a:r>
              <a:rPr lang="en-US" sz="3700" dirty="0" smtClean="0">
                <a:solidFill>
                  <a:srgbClr val="000000"/>
                </a:solidFill>
              </a:rPr>
              <a:t> </a:t>
            </a:r>
            <a:r>
              <a:rPr lang="en-US" sz="3700" dirty="0" err="1" smtClean="0">
                <a:solidFill>
                  <a:srgbClr val="000000"/>
                </a:solidFill>
              </a:rPr>
              <a:t>ambiente</a:t>
            </a:r>
            <a:r>
              <a:rPr lang="en-US" sz="3700" dirty="0" smtClean="0">
                <a:solidFill>
                  <a:srgbClr val="000000"/>
                </a:solidFill>
              </a:rPr>
              <a:t> o network.”</a:t>
            </a:r>
          </a:p>
          <a:p>
            <a:pPr eaLnBrk="1" fontAlgn="auto" hangingPunct="1">
              <a:spcAft>
                <a:spcPts val="0"/>
              </a:spcAft>
              <a:buFont typeface="Arial" pitchFamily="34" charset="0"/>
              <a:buChar char="•"/>
              <a:defRPr/>
            </a:pPr>
            <a:endParaRPr lang="en-CA" dirty="0"/>
          </a:p>
        </p:txBody>
      </p:sp>
      <p:sp>
        <p:nvSpPr>
          <p:cNvPr id="3076" name="TextBox 3"/>
          <p:cNvSpPr txBox="1">
            <a:spLocks noChangeArrowheads="1"/>
          </p:cNvSpPr>
          <p:nvPr/>
        </p:nvSpPr>
        <p:spPr bwMode="auto">
          <a:xfrm>
            <a:off x="0" y="6597650"/>
            <a:ext cx="9144000" cy="261938"/>
          </a:xfrm>
          <a:prstGeom prst="rect">
            <a:avLst/>
          </a:prstGeom>
          <a:noFill/>
          <a:ln w="9525">
            <a:noFill/>
            <a:miter lim="800000"/>
            <a:headEnd/>
            <a:tailEnd/>
          </a:ln>
        </p:spPr>
        <p:txBody>
          <a:bodyPr>
            <a:spAutoFit/>
          </a:bodyPr>
          <a:lstStyle/>
          <a:p>
            <a:pPr algn="ctr"/>
            <a:r>
              <a:rPr lang="en-CA" sz="1100">
                <a:latin typeface="Calibri" pitchFamily="32" charset="0"/>
              </a:rPr>
              <a:t>Cloud Image: http://bgilmore.net/wp-content/uploads/2009/02/cloud1.png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p:cNvPicPr>
            <a:picLocks noChangeAspect="1" noChangeArrowheads="1"/>
          </p:cNvPicPr>
          <p:nvPr/>
        </p:nvPicPr>
        <p:blipFill>
          <a:blip r:embed="rId3" cstate="print"/>
          <a:srcRect/>
          <a:stretch>
            <a:fillRect/>
          </a:stretch>
        </p:blipFill>
        <p:spPr bwMode="auto">
          <a:xfrm>
            <a:off x="0" y="1484313"/>
            <a:ext cx="9144000" cy="1866900"/>
          </a:xfrm>
          <a:prstGeom prst="rect">
            <a:avLst/>
          </a:prstGeom>
          <a:noFill/>
          <a:ln w="9525">
            <a:solidFill>
              <a:schemeClr val="accent1"/>
            </a:solidFill>
            <a:round/>
            <a:headEnd/>
            <a:tailEnd/>
          </a:ln>
        </p:spPr>
      </p:pic>
      <p:sp>
        <p:nvSpPr>
          <p:cNvPr id="4099" name="Text Box 2"/>
          <p:cNvSpPr txBox="1">
            <a:spLocks noChangeArrowheads="1"/>
          </p:cNvSpPr>
          <p:nvPr/>
        </p:nvSpPr>
        <p:spPr bwMode="auto">
          <a:xfrm>
            <a:off x="828675" y="5516563"/>
            <a:ext cx="7051675" cy="1152525"/>
          </a:xfrm>
          <a:prstGeom prst="rect">
            <a:avLst/>
          </a:prstGeom>
          <a:noFill/>
          <a:ln w="9525">
            <a:noFill/>
            <a:round/>
            <a:headEnd/>
            <a:tailEnd/>
          </a:ln>
        </p:spPr>
        <p:txBody>
          <a:bodyPr lIns="81639" tIns="55221" rIns="81639" bIns="40820"/>
          <a:lstStyle/>
          <a:p>
            <a:pPr>
              <a:tabLst>
                <a:tab pos="655638" algn="l"/>
                <a:tab pos="1312863" algn="l"/>
                <a:tab pos="1968500" algn="l"/>
                <a:tab pos="2625725" algn="l"/>
                <a:tab pos="3282950" algn="l"/>
                <a:tab pos="3938588" algn="l"/>
                <a:tab pos="4595813" algn="l"/>
                <a:tab pos="5253038" algn="l"/>
                <a:tab pos="5908675" algn="l"/>
                <a:tab pos="6565900" algn="l"/>
              </a:tabLst>
            </a:pPr>
            <a:r>
              <a:rPr lang="en-US" sz="1600" i="1" dirty="0" err="1">
                <a:solidFill>
                  <a:srgbClr val="000000"/>
                </a:solidFill>
                <a:latin typeface="Arial" pitchFamily="34" charset="0"/>
                <a:cs typeface="Arial" pitchFamily="34" charset="0"/>
              </a:rPr>
              <a:t>Uso</a:t>
            </a:r>
            <a:r>
              <a:rPr lang="en-US" sz="1600" i="1" dirty="0">
                <a:solidFill>
                  <a:srgbClr val="000000"/>
                </a:solidFill>
                <a:latin typeface="Arial" pitchFamily="34" charset="0"/>
                <a:cs typeface="Arial" pitchFamily="34" charset="0"/>
              </a:rPr>
              <a:t> </a:t>
            </a:r>
            <a:r>
              <a:rPr lang="en-US" sz="1600" i="1" dirty="0" err="1">
                <a:solidFill>
                  <a:srgbClr val="000000"/>
                </a:solidFill>
                <a:latin typeface="Arial" pitchFamily="34" charset="0"/>
                <a:cs typeface="Arial" pitchFamily="34" charset="0"/>
              </a:rPr>
              <a:t>condiviso</a:t>
            </a:r>
            <a:r>
              <a:rPr lang="en-US" sz="1600" i="1" dirty="0">
                <a:solidFill>
                  <a:srgbClr val="000000"/>
                </a:solidFill>
                <a:latin typeface="Arial" pitchFamily="34" charset="0"/>
                <a:cs typeface="Arial" pitchFamily="34" charset="0"/>
              </a:rPr>
              <a:t> </a:t>
            </a:r>
            <a:r>
              <a:rPr lang="en-US" sz="1600" i="1" dirty="0" err="1">
                <a:solidFill>
                  <a:srgbClr val="000000"/>
                </a:solidFill>
                <a:latin typeface="Arial" pitchFamily="34" charset="0"/>
                <a:cs typeface="Arial" pitchFamily="34" charset="0"/>
              </a:rPr>
              <a:t>di</a:t>
            </a:r>
            <a:r>
              <a:rPr lang="en-US" sz="1600" i="1" dirty="0">
                <a:solidFill>
                  <a:srgbClr val="000000"/>
                </a:solidFill>
                <a:latin typeface="Arial" pitchFamily="34" charset="0"/>
                <a:cs typeface="Arial" pitchFamily="34" charset="0"/>
              </a:rPr>
              <a:t> </a:t>
            </a:r>
            <a:r>
              <a:rPr lang="en-US" sz="1600" i="1" dirty="0" err="1">
                <a:solidFill>
                  <a:srgbClr val="000000"/>
                </a:solidFill>
                <a:latin typeface="Arial" pitchFamily="34" charset="0"/>
                <a:cs typeface="Arial" pitchFamily="34" charset="0"/>
              </a:rPr>
              <a:t>risorse</a:t>
            </a:r>
            <a:r>
              <a:rPr lang="en-US" sz="1600" i="1" dirty="0">
                <a:solidFill>
                  <a:srgbClr val="000000"/>
                </a:solidFill>
                <a:latin typeface="Arial" pitchFamily="34" charset="0"/>
                <a:cs typeface="Arial" pitchFamily="34" charset="0"/>
              </a:rPr>
              <a:t>:</a:t>
            </a:r>
            <a:r>
              <a:rPr lang="en-US" sz="1600" dirty="0">
                <a:solidFill>
                  <a:srgbClr val="000000"/>
                </a:solidFill>
                <a:latin typeface="Arial" pitchFamily="34" charset="0"/>
                <a:cs typeface="Arial" pitchFamily="34" charset="0"/>
              </a:rPr>
              <a:t> Le </a:t>
            </a:r>
            <a:r>
              <a:rPr lang="en-US" sz="1600" dirty="0" err="1">
                <a:solidFill>
                  <a:srgbClr val="000000"/>
                </a:solidFill>
                <a:latin typeface="Arial" pitchFamily="34" charset="0"/>
                <a:cs typeface="Arial" pitchFamily="34" charset="0"/>
              </a:rPr>
              <a:t>risorse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computing del </a:t>
            </a:r>
            <a:r>
              <a:rPr lang="en-US" sz="1600" dirty="0" err="1">
                <a:solidFill>
                  <a:srgbClr val="000000"/>
                </a:solidFill>
                <a:latin typeface="Arial" pitchFamily="34" charset="0"/>
                <a:cs typeface="Arial" pitchFamily="34" charset="0"/>
              </a:rPr>
              <a:t>fornitore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sono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messe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insieme</a:t>
            </a:r>
            <a:r>
              <a:rPr lang="en-US" sz="1600" dirty="0">
                <a:solidFill>
                  <a:srgbClr val="000000"/>
                </a:solidFill>
                <a:latin typeface="Arial" pitchFamily="34" charset="0"/>
                <a:cs typeface="Arial" pitchFamily="34" charset="0"/>
              </a:rPr>
              <a:t> per </a:t>
            </a:r>
            <a:r>
              <a:rPr lang="en-US" sz="1600" dirty="0" err="1">
                <a:solidFill>
                  <a:srgbClr val="000000"/>
                </a:solidFill>
                <a:latin typeface="Arial" pitchFamily="34" charset="0"/>
                <a:cs typeface="Arial" pitchFamily="34" charset="0"/>
              </a:rPr>
              <a:t>servire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clienti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multipli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usando</a:t>
            </a:r>
            <a:r>
              <a:rPr lang="en-US" sz="1600" dirty="0">
                <a:solidFill>
                  <a:srgbClr val="000000"/>
                </a:solidFill>
                <a:latin typeface="Arial" pitchFamily="34" charset="0"/>
                <a:cs typeface="Arial" pitchFamily="34" charset="0"/>
              </a:rPr>
              <a:t> un </a:t>
            </a:r>
            <a:r>
              <a:rPr lang="en-US" sz="1600" dirty="0" err="1">
                <a:solidFill>
                  <a:srgbClr val="000000"/>
                </a:solidFill>
                <a:latin typeface="Arial" pitchFamily="34" charset="0"/>
                <a:cs typeface="Arial" pitchFamily="34" charset="0"/>
              </a:rPr>
              <a:t>modello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inquilini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multipli</a:t>
            </a:r>
            <a:r>
              <a:rPr lang="en-US" sz="1600" dirty="0">
                <a:solidFill>
                  <a:srgbClr val="000000"/>
                </a:solidFill>
                <a:latin typeface="Arial" pitchFamily="34" charset="0"/>
                <a:cs typeface="Arial" pitchFamily="34" charset="0"/>
              </a:rPr>
              <a:t>, in cui </a:t>
            </a:r>
            <a:r>
              <a:rPr lang="en-US" sz="1600" dirty="0" err="1">
                <a:solidFill>
                  <a:srgbClr val="000000"/>
                </a:solidFill>
                <a:latin typeface="Arial" pitchFamily="34" charset="0"/>
                <a:cs typeface="Arial" pitchFamily="34" charset="0"/>
              </a:rPr>
              <a:t>risorse</a:t>
            </a:r>
            <a:r>
              <a:rPr lang="en-US" sz="1600" dirty="0">
                <a:solidFill>
                  <a:srgbClr val="000000"/>
                </a:solidFill>
                <a:latin typeface="Arial" pitchFamily="34" charset="0"/>
                <a:cs typeface="Arial" pitchFamily="34" charset="0"/>
              </a:rPr>
              <a:t> diverse, </a:t>
            </a:r>
            <a:r>
              <a:rPr lang="en-US" sz="1600" dirty="0" err="1">
                <a:solidFill>
                  <a:srgbClr val="000000"/>
                </a:solidFill>
                <a:latin typeface="Arial" pitchFamily="34" charset="0"/>
                <a:cs typeface="Arial" pitchFamily="34" charset="0"/>
              </a:rPr>
              <a:t>fisiche</a:t>
            </a:r>
            <a:r>
              <a:rPr lang="en-US" sz="1600" dirty="0">
                <a:solidFill>
                  <a:srgbClr val="000000"/>
                </a:solidFill>
                <a:latin typeface="Arial" pitchFamily="34" charset="0"/>
                <a:cs typeface="Arial" pitchFamily="34" charset="0"/>
              </a:rPr>
              <a:t> e </a:t>
            </a:r>
            <a:r>
              <a:rPr lang="en-US" sz="1600" dirty="0" err="1">
                <a:solidFill>
                  <a:srgbClr val="000000"/>
                </a:solidFill>
                <a:latin typeface="Arial" pitchFamily="34" charset="0"/>
                <a:cs typeface="Arial" pitchFamily="34" charset="0"/>
              </a:rPr>
              <a:t>virtuali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vengono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dinamicamente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assegnate</a:t>
            </a:r>
            <a:r>
              <a:rPr lang="en-US" sz="1600" dirty="0">
                <a:solidFill>
                  <a:srgbClr val="000000"/>
                </a:solidFill>
                <a:latin typeface="Arial" pitchFamily="34" charset="0"/>
                <a:cs typeface="Arial" pitchFamily="34" charset="0"/>
              </a:rPr>
              <a:t> e </a:t>
            </a:r>
            <a:r>
              <a:rPr lang="en-US" sz="1600" dirty="0" err="1">
                <a:solidFill>
                  <a:srgbClr val="000000"/>
                </a:solidFill>
                <a:latin typeface="Arial" pitchFamily="34" charset="0"/>
                <a:cs typeface="Arial" pitchFamily="34" charset="0"/>
              </a:rPr>
              <a:t>riassegnate</a:t>
            </a:r>
            <a:r>
              <a:rPr lang="en-US" sz="1600" dirty="0">
                <a:solidFill>
                  <a:srgbClr val="000000"/>
                </a:solidFill>
                <a:latin typeface="Arial" pitchFamily="34" charset="0"/>
                <a:cs typeface="Arial" pitchFamily="34" charset="0"/>
              </a:rPr>
              <a:t> a </a:t>
            </a:r>
            <a:r>
              <a:rPr lang="en-US" sz="1600" dirty="0" err="1">
                <a:solidFill>
                  <a:srgbClr val="000000"/>
                </a:solidFill>
                <a:latin typeface="Arial" pitchFamily="34" charset="0"/>
                <a:cs typeface="Arial" pitchFamily="34" charset="0"/>
              </a:rPr>
              <a:t>seconda</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delle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richieste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dei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clienti</a:t>
            </a:r>
            <a:endParaRPr lang="en-US" sz="1600" dirty="0">
              <a:solidFill>
                <a:srgbClr val="000000"/>
              </a:solidFill>
              <a:latin typeface="Arial" pitchFamily="34" charset="0"/>
              <a:cs typeface="Arial" pitchFamily="34" charset="0"/>
            </a:endParaRPr>
          </a:p>
        </p:txBody>
      </p:sp>
      <p:sp>
        <p:nvSpPr>
          <p:cNvPr id="4100" name="Text Box 3"/>
          <p:cNvSpPr txBox="1">
            <a:spLocks noChangeArrowheads="1"/>
          </p:cNvSpPr>
          <p:nvPr/>
        </p:nvSpPr>
        <p:spPr bwMode="auto">
          <a:xfrm>
            <a:off x="414338" y="0"/>
            <a:ext cx="3732212" cy="1557338"/>
          </a:xfrm>
          <a:prstGeom prst="rect">
            <a:avLst/>
          </a:prstGeom>
          <a:noFill/>
          <a:ln w="9525">
            <a:noFill/>
            <a:round/>
            <a:headEnd/>
            <a:tailEnd/>
          </a:ln>
        </p:spPr>
        <p:txBody>
          <a:bodyPr lIns="81639" tIns="55221" rIns="81639" bIns="40820"/>
          <a:lstStyle/>
          <a:p>
            <a:pPr>
              <a:tabLst>
                <a:tab pos="655638" algn="l"/>
                <a:tab pos="1312863" algn="l"/>
                <a:tab pos="1968500" algn="l"/>
                <a:tab pos="2625725" algn="l"/>
                <a:tab pos="3282950" algn="l"/>
              </a:tabLst>
            </a:pPr>
            <a:r>
              <a:rPr lang="en-US" sz="1600" i="1" dirty="0" err="1">
                <a:solidFill>
                  <a:srgbClr val="000000"/>
                </a:solidFill>
                <a:latin typeface="Arial" pitchFamily="34" charset="0"/>
                <a:cs typeface="Arial" pitchFamily="34" charset="0"/>
              </a:rPr>
              <a:t>Ampio</a:t>
            </a:r>
            <a:r>
              <a:rPr lang="en-US" sz="1600" i="1" dirty="0">
                <a:solidFill>
                  <a:srgbClr val="000000"/>
                </a:solidFill>
                <a:latin typeface="Arial" pitchFamily="34" charset="0"/>
                <a:cs typeface="Arial" pitchFamily="34" charset="0"/>
              </a:rPr>
              <a:t> </a:t>
            </a:r>
            <a:r>
              <a:rPr lang="en-US" sz="1600" i="1" dirty="0" err="1">
                <a:solidFill>
                  <a:srgbClr val="000000"/>
                </a:solidFill>
                <a:latin typeface="Arial" pitchFamily="34" charset="0"/>
                <a:cs typeface="Arial" pitchFamily="34" charset="0"/>
              </a:rPr>
              <a:t>accesso</a:t>
            </a:r>
            <a:r>
              <a:rPr lang="en-US" sz="1600" i="1" dirty="0">
                <a:solidFill>
                  <a:srgbClr val="000000"/>
                </a:solidFill>
                <a:latin typeface="Arial" pitchFamily="34" charset="0"/>
                <a:cs typeface="Arial" pitchFamily="34" charset="0"/>
              </a:rPr>
              <a:t> al network:</a:t>
            </a:r>
            <a:r>
              <a:rPr lang="en-US" sz="1600" dirty="0">
                <a:solidFill>
                  <a:srgbClr val="000000"/>
                </a:solidFill>
                <a:latin typeface="Arial" pitchFamily="34" charset="0"/>
                <a:cs typeface="Arial" pitchFamily="34" charset="0"/>
              </a:rPr>
              <a:t>  </a:t>
            </a:r>
            <a:r>
              <a:rPr lang="en-US" sz="1600" dirty="0" err="1" smtClean="0">
                <a:solidFill>
                  <a:srgbClr val="000000"/>
                </a:solidFill>
                <a:latin typeface="Arial" pitchFamily="34" charset="0"/>
                <a:cs typeface="Arial" pitchFamily="34" charset="0"/>
              </a:rPr>
              <a:t>Funzionalità</a:t>
            </a:r>
            <a:r>
              <a:rPr lang="en-US" sz="1600" dirty="0" smtClean="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sono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disponibili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sul</a:t>
            </a:r>
            <a:r>
              <a:rPr lang="en-US" sz="1600" dirty="0">
                <a:solidFill>
                  <a:srgbClr val="000000"/>
                </a:solidFill>
                <a:latin typeface="Arial" pitchFamily="34" charset="0"/>
                <a:cs typeface="Arial" pitchFamily="34" charset="0"/>
              </a:rPr>
              <a:t> network e </a:t>
            </a:r>
            <a:r>
              <a:rPr lang="en-US" sz="1600" dirty="0" err="1">
                <a:solidFill>
                  <a:srgbClr val="000000"/>
                </a:solidFill>
                <a:latin typeface="Arial" pitchFamily="34" charset="0"/>
                <a:cs typeface="Arial" pitchFamily="34" charset="0"/>
              </a:rPr>
              <a:t>accessibili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attraverso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meccanismi</a:t>
            </a:r>
            <a:r>
              <a:rPr lang="en-US" sz="1600" dirty="0">
                <a:solidFill>
                  <a:srgbClr val="000000"/>
                </a:solidFill>
                <a:latin typeface="Arial" pitchFamily="34" charset="0"/>
                <a:cs typeface="Arial" pitchFamily="34" charset="0"/>
              </a:rPr>
              <a:t> standard (e.g., laptops, mobile devices, etc.)</a:t>
            </a:r>
          </a:p>
        </p:txBody>
      </p:sp>
      <p:sp>
        <p:nvSpPr>
          <p:cNvPr id="4101" name="Text Box 4"/>
          <p:cNvSpPr txBox="1">
            <a:spLocks noChangeArrowheads="1"/>
          </p:cNvSpPr>
          <p:nvPr/>
        </p:nvSpPr>
        <p:spPr bwMode="auto">
          <a:xfrm>
            <a:off x="4562475" y="0"/>
            <a:ext cx="4146550" cy="1557338"/>
          </a:xfrm>
          <a:prstGeom prst="rect">
            <a:avLst/>
          </a:prstGeom>
          <a:noFill/>
          <a:ln w="9525">
            <a:noFill/>
            <a:round/>
            <a:headEnd/>
            <a:tailEnd/>
          </a:ln>
        </p:spPr>
        <p:txBody>
          <a:bodyPr lIns="81639" tIns="55221" rIns="81639" bIns="40820"/>
          <a:lstStyle/>
          <a:p>
            <a:pPr>
              <a:tabLst>
                <a:tab pos="655638" algn="l"/>
                <a:tab pos="1312863" algn="l"/>
                <a:tab pos="1968500" algn="l"/>
                <a:tab pos="2625725" algn="l"/>
                <a:tab pos="3282950" algn="l"/>
                <a:tab pos="3938588" algn="l"/>
              </a:tabLst>
            </a:pPr>
            <a:r>
              <a:rPr lang="en-US" sz="1600" i="1" dirty="0" err="1">
                <a:solidFill>
                  <a:srgbClr val="000000"/>
                </a:solidFill>
                <a:latin typeface="Arial" pitchFamily="34" charset="0"/>
                <a:cs typeface="Arial" pitchFamily="34" charset="0"/>
              </a:rPr>
              <a:t>Rapida</a:t>
            </a:r>
            <a:r>
              <a:rPr lang="en-US" sz="1600" i="1" dirty="0">
                <a:solidFill>
                  <a:srgbClr val="000000"/>
                </a:solidFill>
                <a:latin typeface="Arial" pitchFamily="34" charset="0"/>
                <a:cs typeface="Arial" pitchFamily="34" charset="0"/>
              </a:rPr>
              <a:t> </a:t>
            </a:r>
            <a:r>
              <a:rPr lang="en-US" sz="1600" i="1" dirty="0" err="1" smtClean="0">
                <a:solidFill>
                  <a:srgbClr val="000000"/>
                </a:solidFill>
                <a:latin typeface="Arial" pitchFamily="34" charset="0"/>
                <a:cs typeface="Arial" pitchFamily="34" charset="0"/>
              </a:rPr>
              <a:t>flessibilità</a:t>
            </a:r>
            <a:r>
              <a:rPr lang="en-US" sz="1600" i="1" dirty="0" smtClean="0">
                <a:solidFill>
                  <a:srgbClr val="000000"/>
                </a:solidFill>
                <a:latin typeface="Arial" pitchFamily="34" charset="0"/>
                <a:cs typeface="Arial" pitchFamily="34" charset="0"/>
              </a:rPr>
              <a:t> </a:t>
            </a:r>
            <a:r>
              <a:rPr lang="en-US" sz="1600" i="1" dirty="0">
                <a:solidFill>
                  <a:srgbClr val="000000"/>
                </a:solidFill>
                <a:latin typeface="Arial" pitchFamily="34" charset="0"/>
                <a:cs typeface="Arial" pitchFamily="34" charset="0"/>
              </a:rPr>
              <a:t>: </a:t>
            </a:r>
            <a:r>
              <a:rPr lang="en-US" sz="1600" dirty="0" err="1" smtClean="0">
                <a:solidFill>
                  <a:srgbClr val="000000"/>
                </a:solidFill>
                <a:latin typeface="Arial" pitchFamily="34" charset="0"/>
                <a:cs typeface="Arial" pitchFamily="34" charset="0"/>
              </a:rPr>
              <a:t>Funzionalità</a:t>
            </a:r>
            <a:r>
              <a:rPr lang="en-US" sz="1600" dirty="0" smtClean="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possono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essere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fornite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rapidamente</a:t>
            </a:r>
            <a:r>
              <a:rPr lang="en-US" sz="1600" dirty="0">
                <a:solidFill>
                  <a:srgbClr val="000000"/>
                </a:solidFill>
                <a:latin typeface="Arial" pitchFamily="34" charset="0"/>
                <a:cs typeface="Arial" pitchFamily="34" charset="0"/>
              </a:rPr>
              <a:t> e  con </a:t>
            </a:r>
            <a:r>
              <a:rPr lang="en-US" sz="1600" dirty="0" err="1" smtClean="0">
                <a:solidFill>
                  <a:srgbClr val="000000"/>
                </a:solidFill>
                <a:latin typeface="Arial" pitchFamily="34" charset="0"/>
                <a:cs typeface="Arial" pitchFamily="34" charset="0"/>
              </a:rPr>
              <a:t>flessibilità</a:t>
            </a:r>
            <a:r>
              <a:rPr lang="en-US" sz="1600" dirty="0" smtClean="0">
                <a:solidFill>
                  <a:srgbClr val="000000"/>
                </a:solidFill>
                <a:latin typeface="Arial" pitchFamily="34" charset="0"/>
                <a:cs typeface="Arial" pitchFamily="34" charset="0"/>
              </a:rPr>
              <a:t>, </a:t>
            </a:r>
            <a:r>
              <a:rPr lang="en-US" sz="1600" dirty="0">
                <a:solidFill>
                  <a:srgbClr val="000000"/>
                </a:solidFill>
                <a:latin typeface="Arial" pitchFamily="34" charset="0"/>
                <a:cs typeface="Arial" pitchFamily="34" charset="0"/>
              </a:rPr>
              <a:t>in </a:t>
            </a:r>
            <a:r>
              <a:rPr lang="en-US" sz="1600" dirty="0" err="1">
                <a:solidFill>
                  <a:srgbClr val="000000"/>
                </a:solidFill>
                <a:latin typeface="Arial" pitchFamily="34" charset="0"/>
                <a:cs typeface="Arial" pitchFamily="34" charset="0"/>
              </a:rPr>
              <a:t>alcuni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casi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automaticamente</a:t>
            </a:r>
            <a:r>
              <a:rPr lang="en-US" sz="1600" dirty="0">
                <a:solidFill>
                  <a:srgbClr val="000000"/>
                </a:solidFill>
                <a:latin typeface="Arial" pitchFamily="34" charset="0"/>
                <a:cs typeface="Arial" pitchFamily="34" charset="0"/>
              </a:rPr>
              <a:t>, per </a:t>
            </a:r>
            <a:r>
              <a:rPr lang="en-US" sz="1600" dirty="0" err="1">
                <a:solidFill>
                  <a:srgbClr val="000000"/>
                </a:solidFill>
                <a:latin typeface="Arial" pitchFamily="34" charset="0"/>
                <a:cs typeface="Arial" pitchFamily="34" charset="0"/>
              </a:rPr>
              <a:t>diminuire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velocemente</a:t>
            </a:r>
            <a:r>
              <a:rPr lang="en-US" sz="1600" dirty="0">
                <a:solidFill>
                  <a:srgbClr val="000000"/>
                </a:solidFill>
                <a:latin typeface="Arial" pitchFamily="34" charset="0"/>
                <a:cs typeface="Arial" pitchFamily="34" charset="0"/>
              </a:rPr>
              <a:t> o </a:t>
            </a:r>
            <a:r>
              <a:rPr lang="en-US" sz="1600" dirty="0" err="1">
                <a:solidFill>
                  <a:srgbClr val="000000"/>
                </a:solidFill>
                <a:latin typeface="Arial" pitchFamily="34" charset="0"/>
                <a:cs typeface="Arial" pitchFamily="34" charset="0"/>
              </a:rPr>
              <a:t>aumentare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servizi</a:t>
            </a:r>
            <a:r>
              <a:rPr lang="en-US" sz="1600" dirty="0">
                <a:solidFill>
                  <a:srgbClr val="000000"/>
                </a:solidFill>
                <a:latin typeface="Arial" pitchFamily="34" charset="0"/>
                <a:cs typeface="Arial" pitchFamily="34" charset="0"/>
              </a:rPr>
              <a:t> </a:t>
            </a:r>
          </a:p>
        </p:txBody>
      </p:sp>
      <p:sp>
        <p:nvSpPr>
          <p:cNvPr id="4102" name="Text Box 5"/>
          <p:cNvSpPr txBox="1">
            <a:spLocks noChangeArrowheads="1"/>
          </p:cNvSpPr>
          <p:nvPr/>
        </p:nvSpPr>
        <p:spPr bwMode="auto">
          <a:xfrm>
            <a:off x="4768850" y="3357563"/>
            <a:ext cx="4148138" cy="1852612"/>
          </a:xfrm>
          <a:prstGeom prst="rect">
            <a:avLst/>
          </a:prstGeom>
          <a:noFill/>
          <a:ln w="9525">
            <a:noFill/>
            <a:round/>
            <a:headEnd/>
            <a:tailEnd/>
          </a:ln>
        </p:spPr>
        <p:txBody>
          <a:bodyPr lIns="81639" tIns="55221" rIns="81639" bIns="40820"/>
          <a:lstStyle/>
          <a:p>
            <a:pPr>
              <a:tabLst>
                <a:tab pos="655638" algn="l"/>
                <a:tab pos="1312863" algn="l"/>
                <a:tab pos="1968500" algn="l"/>
                <a:tab pos="2625725" algn="l"/>
                <a:tab pos="3282950" algn="l"/>
                <a:tab pos="3938588" algn="l"/>
              </a:tabLst>
            </a:pPr>
            <a:r>
              <a:rPr lang="en-US" sz="1600" i="1" dirty="0">
                <a:solidFill>
                  <a:srgbClr val="000000"/>
                </a:solidFill>
                <a:latin typeface="Arial" pitchFamily="34" charset="0"/>
                <a:cs typeface="Arial" pitchFamily="34" charset="0"/>
              </a:rPr>
              <a:t>Self-service on-demand:</a:t>
            </a:r>
            <a:r>
              <a:rPr lang="en-US" sz="1600" dirty="0">
                <a:solidFill>
                  <a:srgbClr val="000000"/>
                </a:solidFill>
                <a:latin typeface="Arial" pitchFamily="34" charset="0"/>
                <a:cs typeface="Arial" pitchFamily="34" charset="0"/>
              </a:rPr>
              <a:t> Un </a:t>
            </a:r>
            <a:r>
              <a:rPr lang="en-US" sz="1600" dirty="0" err="1">
                <a:solidFill>
                  <a:srgbClr val="000000"/>
                </a:solidFill>
                <a:latin typeface="Arial" pitchFamily="34" charset="0"/>
                <a:cs typeface="Arial" pitchFamily="34" charset="0"/>
              </a:rPr>
              <a:t>utente</a:t>
            </a:r>
            <a:r>
              <a:rPr lang="en-US" sz="1600" dirty="0">
                <a:solidFill>
                  <a:srgbClr val="000000"/>
                </a:solidFill>
                <a:latin typeface="Arial" pitchFamily="34" charset="0"/>
                <a:cs typeface="Arial" pitchFamily="34" charset="0"/>
              </a:rPr>
              <a:t> </a:t>
            </a:r>
            <a:r>
              <a:rPr lang="en-US" sz="1600" dirty="0" err="1" smtClean="0">
                <a:solidFill>
                  <a:srgbClr val="000000"/>
                </a:solidFill>
                <a:latin typeface="Arial" pitchFamily="34" charset="0"/>
                <a:cs typeface="Arial" pitchFamily="34" charset="0"/>
              </a:rPr>
              <a:t>può</a:t>
            </a:r>
            <a:r>
              <a:rPr lang="en-US" sz="1600" dirty="0" smtClean="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unilateramente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scegliere</a:t>
            </a:r>
            <a:r>
              <a:rPr lang="en-US" sz="1600" dirty="0">
                <a:solidFill>
                  <a:srgbClr val="000000"/>
                </a:solidFill>
                <a:latin typeface="Arial" pitchFamily="34" charset="0"/>
                <a:cs typeface="Arial" pitchFamily="34" charset="0"/>
              </a:rPr>
              <a:t> </a:t>
            </a:r>
            <a:r>
              <a:rPr lang="en-US" sz="1600" dirty="0" err="1" smtClean="0">
                <a:solidFill>
                  <a:srgbClr val="000000"/>
                </a:solidFill>
                <a:latin typeface="Arial" pitchFamily="34" charset="0"/>
                <a:cs typeface="Arial" pitchFamily="34" charset="0"/>
              </a:rPr>
              <a:t>funzionalità</a:t>
            </a:r>
            <a:r>
              <a:rPr lang="en-US" sz="1600" dirty="0" smtClean="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computing, come tempo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utilizzazione</a:t>
            </a:r>
            <a:r>
              <a:rPr lang="en-US" sz="1600" dirty="0">
                <a:solidFill>
                  <a:srgbClr val="000000"/>
                </a:solidFill>
                <a:latin typeface="Arial" pitchFamily="34" charset="0"/>
                <a:cs typeface="Arial" pitchFamily="34" charset="0"/>
              </a:rPr>
              <a:t> del server o </a:t>
            </a:r>
            <a:r>
              <a:rPr lang="en-US" sz="1600" dirty="0" err="1" smtClean="0">
                <a:solidFill>
                  <a:srgbClr val="000000"/>
                </a:solidFill>
                <a:latin typeface="Arial" pitchFamily="34" charset="0"/>
                <a:cs typeface="Arial" pitchFamily="34" charset="0"/>
              </a:rPr>
              <a:t>quantità</a:t>
            </a:r>
            <a:r>
              <a:rPr lang="en-US" sz="1600" dirty="0" smtClean="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immagazzinamento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sul</a:t>
            </a:r>
            <a:r>
              <a:rPr lang="en-US" sz="1600" dirty="0">
                <a:solidFill>
                  <a:srgbClr val="000000"/>
                </a:solidFill>
                <a:latin typeface="Arial" pitchFamily="34" charset="0"/>
                <a:cs typeface="Arial" pitchFamily="34" charset="0"/>
              </a:rPr>
              <a:t> network, come </a:t>
            </a:r>
            <a:r>
              <a:rPr lang="en-US" sz="1600" dirty="0" err="1">
                <a:solidFill>
                  <a:srgbClr val="000000"/>
                </a:solidFill>
                <a:latin typeface="Arial" pitchFamily="34" charset="0"/>
                <a:cs typeface="Arial" pitchFamily="34" charset="0"/>
              </a:rPr>
              <a:t>vuole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automaticamente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senza</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interagire</a:t>
            </a:r>
            <a:r>
              <a:rPr lang="en-US" sz="1600" dirty="0">
                <a:solidFill>
                  <a:srgbClr val="000000"/>
                </a:solidFill>
                <a:latin typeface="Arial" pitchFamily="34" charset="0"/>
                <a:cs typeface="Arial" pitchFamily="34" charset="0"/>
              </a:rPr>
              <a:t> con </a:t>
            </a:r>
            <a:r>
              <a:rPr lang="en-US" sz="1600" dirty="0" err="1">
                <a:solidFill>
                  <a:srgbClr val="000000"/>
                </a:solidFill>
                <a:latin typeface="Arial" pitchFamily="34" charset="0"/>
                <a:cs typeface="Arial" pitchFamily="34" charset="0"/>
              </a:rPr>
              <a:t>ciascun</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fornitore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smtClean="0">
                <a:solidFill>
                  <a:srgbClr val="000000"/>
                </a:solidFill>
                <a:latin typeface="Arial" pitchFamily="34" charset="0"/>
                <a:cs typeface="Arial" pitchFamily="34" charset="0"/>
              </a:rPr>
              <a:t>servizi</a:t>
            </a:r>
            <a:endParaRPr lang="en-US" sz="1600" dirty="0">
              <a:solidFill>
                <a:srgbClr val="000000"/>
              </a:solidFill>
              <a:latin typeface="Arial" pitchFamily="34" charset="0"/>
              <a:cs typeface="Arial" pitchFamily="34" charset="0"/>
            </a:endParaRPr>
          </a:p>
        </p:txBody>
      </p:sp>
      <p:sp>
        <p:nvSpPr>
          <p:cNvPr id="4103" name="Text Box 6"/>
          <p:cNvSpPr txBox="1">
            <a:spLocks noChangeArrowheads="1"/>
          </p:cNvSpPr>
          <p:nvPr/>
        </p:nvSpPr>
        <p:spPr bwMode="auto">
          <a:xfrm>
            <a:off x="207963" y="3357563"/>
            <a:ext cx="4146550" cy="2087562"/>
          </a:xfrm>
          <a:prstGeom prst="rect">
            <a:avLst/>
          </a:prstGeom>
          <a:noFill/>
          <a:ln w="9525">
            <a:noFill/>
            <a:round/>
            <a:headEnd/>
            <a:tailEnd/>
          </a:ln>
        </p:spPr>
        <p:txBody>
          <a:bodyPr lIns="81639" tIns="55221" rIns="81639" bIns="40820"/>
          <a:lstStyle/>
          <a:p>
            <a:pPr>
              <a:tabLst>
                <a:tab pos="655638" algn="l"/>
                <a:tab pos="1312863" algn="l"/>
                <a:tab pos="1968500" algn="l"/>
                <a:tab pos="2625725" algn="l"/>
                <a:tab pos="3282950" algn="l"/>
                <a:tab pos="3938588" algn="l"/>
              </a:tabLst>
            </a:pPr>
            <a:r>
              <a:rPr lang="en-US" sz="1600" i="1" dirty="0" err="1">
                <a:solidFill>
                  <a:srgbClr val="000000"/>
                </a:solidFill>
                <a:latin typeface="Arial" pitchFamily="34" charset="0"/>
                <a:cs typeface="Arial" pitchFamily="34" charset="0"/>
              </a:rPr>
              <a:t>Servizio</a:t>
            </a:r>
            <a:r>
              <a:rPr lang="en-US" sz="1600" i="1" dirty="0">
                <a:solidFill>
                  <a:srgbClr val="000000"/>
                </a:solidFill>
                <a:latin typeface="Arial" pitchFamily="34" charset="0"/>
                <a:cs typeface="Arial" pitchFamily="34" charset="0"/>
              </a:rPr>
              <a:t> </a:t>
            </a:r>
            <a:r>
              <a:rPr lang="en-US" sz="1600" i="1" dirty="0" err="1">
                <a:solidFill>
                  <a:srgbClr val="000000"/>
                </a:solidFill>
                <a:latin typeface="Arial" pitchFamily="34" charset="0"/>
                <a:cs typeface="Arial" pitchFamily="34" charset="0"/>
              </a:rPr>
              <a:t>controllato</a:t>
            </a:r>
            <a:r>
              <a:rPr lang="en-US" sz="1600" i="1" dirty="0">
                <a:solidFill>
                  <a:srgbClr val="000000"/>
                </a:solidFill>
                <a:latin typeface="Arial" pitchFamily="34" charset="0"/>
                <a:cs typeface="Arial" pitchFamily="34" charset="0"/>
              </a:rPr>
              <a:t>:</a:t>
            </a:r>
            <a:r>
              <a:rPr lang="en-US" sz="1600" dirty="0">
                <a:solidFill>
                  <a:srgbClr val="000000"/>
                </a:solidFill>
                <a:latin typeface="Arial" pitchFamily="34" charset="0"/>
                <a:cs typeface="Arial" pitchFamily="34" charset="0"/>
              </a:rPr>
              <a:t> Cloud systems </a:t>
            </a:r>
            <a:r>
              <a:rPr lang="en-US" sz="1600" dirty="0" err="1">
                <a:solidFill>
                  <a:srgbClr val="000000"/>
                </a:solidFill>
                <a:latin typeface="Arial" pitchFamily="34" charset="0"/>
                <a:cs typeface="Arial" pitchFamily="34" charset="0"/>
              </a:rPr>
              <a:t>controllano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automaticamente</a:t>
            </a:r>
            <a:r>
              <a:rPr lang="en-US" sz="1600" dirty="0">
                <a:solidFill>
                  <a:srgbClr val="000000"/>
                </a:solidFill>
                <a:latin typeface="Arial" pitchFamily="34" charset="0"/>
                <a:cs typeface="Arial" pitchFamily="34" charset="0"/>
              </a:rPr>
              <a:t> e </a:t>
            </a:r>
            <a:r>
              <a:rPr lang="en-US" sz="1600" dirty="0" err="1">
                <a:solidFill>
                  <a:srgbClr val="000000"/>
                </a:solidFill>
                <a:latin typeface="Arial" pitchFamily="34" charset="0"/>
                <a:cs typeface="Arial" pitchFamily="34" charset="0"/>
              </a:rPr>
              <a:t>ottimizzano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l’uso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delle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risorse</a:t>
            </a:r>
            <a:r>
              <a:rPr lang="en-US" sz="1600" dirty="0">
                <a:solidFill>
                  <a:srgbClr val="000000"/>
                </a:solidFill>
                <a:latin typeface="Arial" pitchFamily="34" charset="0"/>
                <a:cs typeface="Arial" pitchFamily="34" charset="0"/>
              </a:rPr>
              <a:t> per mezzo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una</a:t>
            </a:r>
            <a:r>
              <a:rPr lang="en-US" sz="1600" dirty="0">
                <a:solidFill>
                  <a:srgbClr val="000000"/>
                </a:solidFill>
                <a:latin typeface="Arial" pitchFamily="34" charset="0"/>
                <a:cs typeface="Arial" pitchFamily="34" charset="0"/>
              </a:rPr>
              <a:t> </a:t>
            </a:r>
            <a:r>
              <a:rPr lang="en-US" sz="1600" dirty="0" err="1" smtClean="0">
                <a:solidFill>
                  <a:srgbClr val="000000"/>
                </a:solidFill>
                <a:latin typeface="Arial" pitchFamily="34" charset="0"/>
                <a:cs typeface="Arial" pitchFamily="34" charset="0"/>
              </a:rPr>
              <a:t>capacità</a:t>
            </a:r>
            <a:r>
              <a:rPr lang="en-US" sz="1600" dirty="0" smtClean="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misuramento</a:t>
            </a:r>
            <a:r>
              <a:rPr lang="en-US" sz="1600" dirty="0">
                <a:solidFill>
                  <a:srgbClr val="000000"/>
                </a:solidFill>
                <a:latin typeface="Arial" pitchFamily="34" charset="0"/>
                <a:cs typeface="Arial" pitchFamily="34" charset="0"/>
              </a:rPr>
              <a:t> al </a:t>
            </a:r>
            <a:r>
              <a:rPr lang="en-US" sz="1600" dirty="0" err="1">
                <a:solidFill>
                  <a:srgbClr val="000000"/>
                </a:solidFill>
                <a:latin typeface="Arial" pitchFamily="34" charset="0"/>
                <a:cs typeface="Arial" pitchFamily="34" charset="0"/>
              </a:rPr>
              <a:t>livello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astrazione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appropriato</a:t>
            </a:r>
            <a:r>
              <a:rPr lang="en-US" sz="1600" dirty="0">
                <a:solidFill>
                  <a:srgbClr val="000000"/>
                </a:solidFill>
                <a:latin typeface="Arial" pitchFamily="34" charset="0"/>
                <a:cs typeface="Arial" pitchFamily="34" charset="0"/>
              </a:rPr>
              <a:t> al </a:t>
            </a:r>
            <a:r>
              <a:rPr lang="en-US" sz="1600" dirty="0" err="1">
                <a:solidFill>
                  <a:srgbClr val="000000"/>
                </a:solidFill>
                <a:latin typeface="Arial" pitchFamily="34" charset="0"/>
                <a:cs typeface="Arial" pitchFamily="34" charset="0"/>
              </a:rPr>
              <a:t>tipo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servizio</a:t>
            </a:r>
            <a:r>
              <a:rPr lang="en-US" sz="1600" dirty="0">
                <a:solidFill>
                  <a:srgbClr val="000000"/>
                </a:solidFill>
                <a:latin typeface="Arial" pitchFamily="34" charset="0"/>
                <a:cs typeface="Arial" pitchFamily="34" charset="0"/>
              </a:rPr>
              <a:t> (e.g., </a:t>
            </a:r>
            <a:r>
              <a:rPr lang="en-US" sz="1600" dirty="0" err="1">
                <a:solidFill>
                  <a:srgbClr val="000000"/>
                </a:solidFill>
                <a:latin typeface="Arial" pitchFamily="34" charset="0"/>
                <a:cs typeface="Arial" pitchFamily="34" charset="0"/>
              </a:rPr>
              <a:t>immagazzinamento</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reperimento</a:t>
            </a:r>
            <a:r>
              <a:rPr lang="en-US" sz="1600" dirty="0">
                <a:solidFill>
                  <a:srgbClr val="000000"/>
                </a:solidFill>
                <a:latin typeface="Arial" pitchFamily="34" charset="0"/>
                <a:cs typeface="Arial" pitchFamily="34" charset="0"/>
              </a:rPr>
              <a:t>, bandwidth, e </a:t>
            </a:r>
            <a:r>
              <a:rPr lang="en-US" sz="1600" dirty="0" err="1">
                <a:solidFill>
                  <a:srgbClr val="000000"/>
                </a:solidFill>
                <a:latin typeface="Arial" pitchFamily="34" charset="0"/>
                <a:cs typeface="Arial" pitchFamily="34" charset="0"/>
              </a:rPr>
              <a:t>gestione</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di</a:t>
            </a:r>
            <a:r>
              <a:rPr lang="en-US" sz="1600" dirty="0">
                <a:solidFill>
                  <a:srgbClr val="000000"/>
                </a:solidFill>
                <a:latin typeface="Arial" pitchFamily="34" charset="0"/>
                <a:cs typeface="Arial" pitchFamily="34" charset="0"/>
              </a:rPr>
              <a:t> </a:t>
            </a:r>
            <a:r>
              <a:rPr lang="en-US" sz="1600" dirty="0" err="1">
                <a:solidFill>
                  <a:srgbClr val="000000"/>
                </a:solidFill>
                <a:latin typeface="Arial" pitchFamily="34" charset="0"/>
                <a:cs typeface="Arial" pitchFamily="34" charset="0"/>
              </a:rPr>
              <a:t>conto</a:t>
            </a:r>
            <a:r>
              <a:rPr lang="en-US" sz="1600" dirty="0">
                <a:solidFill>
                  <a:srgbClr val="000000"/>
                </a:solidFill>
                <a:latin typeface="Arial" pitchFamily="34" charset="0"/>
                <a:cs typeface="Arial" pitchFamily="34" charset="0"/>
              </a:rPr>
              <a:t> e-mail)</a:t>
            </a:r>
          </a:p>
        </p:txBody>
      </p:sp>
      <p:cxnSp>
        <p:nvCxnSpPr>
          <p:cNvPr id="9" name="Straight Arrow Connector 8"/>
          <p:cNvCxnSpPr/>
          <p:nvPr/>
        </p:nvCxnSpPr>
        <p:spPr>
          <a:xfrm rot="5400000">
            <a:off x="1474787" y="1484313"/>
            <a:ext cx="576263"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3240087" y="441326"/>
            <a:ext cx="1368425" cy="1295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68313" y="2276475"/>
            <a:ext cx="3382962" cy="11525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4860131" y="2493169"/>
            <a:ext cx="1152525" cy="71913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6200000" flipV="1">
            <a:off x="2988469" y="4293394"/>
            <a:ext cx="2592388"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Tema di Offic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A78713864A00704CB64864F8B518FC12" ma:contentTypeVersion="0" ma:contentTypeDescription="Creare un nuovo documento." ma:contentTypeScope="" ma:versionID="636c60979573fd538e06c1d40e69cbd3">
  <xsd:schema xmlns:xsd="http://www.w3.org/2001/XMLSchema" xmlns:p="http://schemas.microsoft.com/office/2006/metadata/properties" targetNamespace="http://schemas.microsoft.com/office/2006/metadata/properties" ma:root="true" ma:fieldsID="f8922b47c7324e415f6d7dbecbe7d7b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7584974-6B32-4943-B2F7-10DFA71A61AD}">
  <ds:schemaRefs>
    <ds:schemaRef ds:uri="http://schemas.microsoft.com/sharepoint/v3/contenttype/forms"/>
  </ds:schemaRefs>
</ds:datastoreItem>
</file>

<file path=customXml/itemProps2.xml><?xml version="1.0" encoding="utf-8"?>
<ds:datastoreItem xmlns:ds="http://schemas.openxmlformats.org/officeDocument/2006/customXml" ds:itemID="{20FD390B-2DC9-42E7-BEA2-AE8AE9A898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9033E9C-6211-4077-95DE-789FD97F11C6}">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489</TotalTime>
  <Words>2531</Words>
  <Application>Microsoft Office PowerPoint</Application>
  <PresentationFormat>On-screen Show (4:3)</PresentationFormat>
  <Paragraphs>218</Paragraphs>
  <Slides>37</Slides>
  <Notes>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1_Tema di Office</vt:lpstr>
      <vt:lpstr>La conservazione digitale tra aspetti giuridici e archivistici nel panorama internazionale</vt:lpstr>
      <vt:lpstr>A brave new world &amp; i suoi problemi</vt:lpstr>
      <vt:lpstr>Social Media &amp; research data</vt:lpstr>
      <vt:lpstr>Una crisi informativa di enormi proporzioni </vt:lpstr>
      <vt:lpstr>La risposta non è legislazione, ma policy</vt:lpstr>
      <vt:lpstr>Approcci simili</vt:lpstr>
      <vt:lpstr>Linee guida per i produttori</vt:lpstr>
      <vt:lpstr>Che cosa è la Nuvola?</vt:lpstr>
      <vt:lpstr>Slide 9</vt:lpstr>
      <vt:lpstr>Slide 10</vt:lpstr>
      <vt:lpstr>Slide 11</vt:lpstr>
      <vt:lpstr>Slide 12</vt:lpstr>
      <vt:lpstr>Slide 13</vt:lpstr>
      <vt:lpstr>Slide 14</vt:lpstr>
      <vt:lpstr>Slide 15</vt:lpstr>
      <vt:lpstr>Come viene usata la Nuvola?</vt:lpstr>
      <vt:lpstr>Esempi di Nuvole</vt:lpstr>
      <vt:lpstr>Chi trae vantaggio dall’uso della Nuvola?</vt:lpstr>
      <vt:lpstr>Benefici della Nuvola</vt:lpstr>
      <vt:lpstr>Benefici della Nuvola</vt:lpstr>
      <vt:lpstr>Benefici della Nuvola</vt:lpstr>
      <vt:lpstr>Benefici della Nuvola</vt:lpstr>
      <vt:lpstr>Benefici della Nuvola</vt:lpstr>
      <vt:lpstr>Rischi della Nuvola</vt:lpstr>
      <vt:lpstr>Rischi della Nuvola</vt:lpstr>
      <vt:lpstr>Rischi della Nuvola</vt:lpstr>
      <vt:lpstr>Rischi della Nuvola</vt:lpstr>
      <vt:lpstr>Rischi della Nuvola</vt:lpstr>
      <vt:lpstr>Rischi della Nuvola</vt:lpstr>
      <vt:lpstr>Rischi della Nuvola</vt:lpstr>
      <vt:lpstr>Rischi della Nuvola</vt:lpstr>
      <vt:lpstr>Un buon contratto evita i rischi più gravi</vt:lpstr>
      <vt:lpstr>Altre cose importanti</vt:lpstr>
      <vt:lpstr>Se decidi in favore della Nuvola...</vt:lpstr>
      <vt:lpstr>Se decidi contro la Nuvola...</vt:lpstr>
      <vt:lpstr>Ultime riflessioni</vt:lpstr>
      <vt:lpstr>Acknowledgement &amp; Reference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Silvia Pedroni</dc:creator>
  <cp:lastModifiedBy>Luciana</cp:lastModifiedBy>
  <cp:revision>90</cp:revision>
  <dcterms:created xsi:type="dcterms:W3CDTF">2011-03-04T10:08:06Z</dcterms:created>
  <dcterms:modified xsi:type="dcterms:W3CDTF">2011-04-10T16:03:34Z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0x010100A78713864A00704CB64864F8B518FC12</vt:lpwstr>
  </property>
</Properties>
</file>